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9" r:id="rId3"/>
    <p:sldId id="257" r:id="rId4"/>
    <p:sldId id="258" r:id="rId5"/>
    <p:sldId id="269" r:id="rId6"/>
    <p:sldId id="268" r:id="rId7"/>
    <p:sldId id="270" r:id="rId8"/>
    <p:sldId id="267" r:id="rId9"/>
    <p:sldId id="271" r:id="rId10"/>
    <p:sldId id="272" r:id="rId11"/>
    <p:sldId id="279" r:id="rId12"/>
    <p:sldId id="273" r:id="rId13"/>
    <p:sldId id="274" r:id="rId14"/>
    <p:sldId id="275" r:id="rId15"/>
    <p:sldId id="276" r:id="rId16"/>
    <p:sldId id="277" r:id="rId17"/>
    <p:sldId id="278" r:id="rId18"/>
    <p:sldId id="280" r:id="rId19"/>
    <p:sldId id="281" r:id="rId20"/>
    <p:sldId id="260" r:id="rId21"/>
    <p:sldId id="283" r:id="rId22"/>
    <p:sldId id="285" r:id="rId23"/>
    <p:sldId id="284" r:id="rId24"/>
    <p:sldId id="286" r:id="rId25"/>
    <p:sldId id="264" r:id="rId26"/>
    <p:sldId id="265" r:id="rId27"/>
    <p:sldId id="266" r:id="rId28"/>
    <p:sldId id="282"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814" autoAdjust="0"/>
  </p:normalViewPr>
  <p:slideViewPr>
    <p:cSldViewPr snapToGrid="0">
      <p:cViewPr varScale="1">
        <p:scale>
          <a:sx n="60" d="100"/>
          <a:sy n="60" d="100"/>
        </p:scale>
        <p:origin x="96"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69BD8-5654-4E20-BF4A-DB403D00170C}" type="datetimeFigureOut">
              <a:rPr lang="en-GB" smtClean="0"/>
              <a:t>13/01/2025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908FA-379A-4E64-B696-05A48DD90D91}" type="slidenum">
              <a:rPr lang="en-GB" smtClean="0"/>
              <a:t>‹#›</a:t>
            </a:fld>
            <a:endParaRPr lang="en-GB"/>
          </a:p>
        </p:txBody>
      </p:sp>
    </p:spTree>
    <p:extLst>
      <p:ext uri="{BB962C8B-B14F-4D97-AF65-F5344CB8AC3E}">
        <p14:creationId xmlns:p14="http://schemas.microsoft.com/office/powerpoint/2010/main" val="348460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everyone. Today, I’ll be presenting my case study on 'Spoofing Attacks on Autonomous Vehicles.' This work explores the vulnerabilities of autonomous systems to spoofing attacks and the potential implications. I’m Shihab Ud Doula, and my advisor for this project is Prof. Dr.-Ing. João Paulo </a:t>
            </a:r>
            <a:r>
              <a:rPr lang="en-US" dirty="0" err="1"/>
              <a:t>Javidi</a:t>
            </a:r>
            <a:r>
              <a:rPr lang="en-US" dirty="0"/>
              <a:t> da Costa. Let’s dive in.</a:t>
            </a:r>
            <a:endParaRPr lang="en-GB" dirty="0"/>
          </a:p>
          <a:p>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1</a:t>
            </a:fld>
            <a:endParaRPr lang="en-GB"/>
          </a:p>
        </p:txBody>
      </p:sp>
    </p:spTree>
    <p:extLst>
      <p:ext uri="{BB962C8B-B14F-4D97-AF65-F5344CB8AC3E}">
        <p14:creationId xmlns:p14="http://schemas.microsoft.com/office/powerpoint/2010/main" val="637825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snippet calculates the spoofed time signal by adding a linear drift, sinusoidal oscillations, and random noise to the original signal."</a:t>
            </a:r>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14</a:t>
            </a:fld>
            <a:endParaRPr lang="en-GB"/>
          </a:p>
        </p:txBody>
      </p:sp>
    </p:spTree>
    <p:extLst>
      <p:ext uri="{BB962C8B-B14F-4D97-AF65-F5344CB8AC3E}">
        <p14:creationId xmlns:p14="http://schemas.microsoft.com/office/powerpoint/2010/main" val="201630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i="0" dirty="0"/>
              <a:t>The top plot shows the spoofed signal deviating from the original after 2 seconds. The offset plot highlights measurable deviations exceeding the threshold at 6 seconds, which could disrupt </a:t>
            </a:r>
            <a:r>
              <a:rPr lang="en-US" i="0" dirty="0" err="1"/>
              <a:t>navigation.""The</a:t>
            </a:r>
            <a:r>
              <a:rPr lang="en-US" i="0" dirty="0"/>
              <a:t> rate of change plot shows spikes caused by spoofing, indicating how timing disturbances impact signal stability.“</a:t>
            </a:r>
            <a:br>
              <a:rPr lang="en-US" i="0" dirty="0"/>
            </a:br>
            <a:br>
              <a:rPr lang="en-US" i="0" dirty="0"/>
            </a:br>
            <a:r>
              <a:rPr lang="en-US" i="0" dirty="0"/>
              <a:t>Point to the top </a:t>
            </a:r>
            <a:r>
              <a:rPr lang="en-US" i="0" dirty="0" err="1"/>
              <a:t>plot:"The</a:t>
            </a:r>
            <a:r>
              <a:rPr lang="en-US" i="0" dirty="0"/>
              <a:t> top plot shows the spoofed time signal deviating from the original after 2 seconds. This deviation increases gradually over time."</a:t>
            </a:r>
          </a:p>
          <a:p>
            <a:pPr>
              <a:buFont typeface="Arial" panose="020B0604020202020204" pitchFamily="34" charset="0"/>
              <a:buChar char="•"/>
            </a:pPr>
            <a:r>
              <a:rPr lang="en-US" i="0" dirty="0"/>
              <a:t>Point to the middle </a:t>
            </a:r>
            <a:r>
              <a:rPr lang="en-US" i="0" dirty="0" err="1"/>
              <a:t>plot:"The</a:t>
            </a:r>
            <a:r>
              <a:rPr lang="en-US" i="0" dirty="0"/>
              <a:t> offset plot highlights a significant deviation, exceeding the detection threshold at 6 seconds."</a:t>
            </a:r>
          </a:p>
          <a:p>
            <a:pPr>
              <a:buFont typeface="Arial" panose="020B0604020202020204" pitchFamily="34" charset="0"/>
              <a:buChar char="•"/>
            </a:pPr>
            <a:r>
              <a:rPr lang="en-US" i="0" dirty="0"/>
              <a:t>Point to the bottom </a:t>
            </a:r>
            <a:r>
              <a:rPr lang="en-US" i="0" dirty="0" err="1"/>
              <a:t>plot:"The</a:t>
            </a:r>
            <a:r>
              <a:rPr lang="en-US" i="0" dirty="0"/>
              <a:t> rate of change plot captures the instability caused by spoofing, with visible spikes after spoofing starts."</a:t>
            </a:r>
          </a:p>
          <a:p>
            <a:endParaRPr lang="en-GB" i="0" dirty="0"/>
          </a:p>
          <a:p>
            <a:pPr>
              <a:buFont typeface="Arial" panose="020B0604020202020204" pitchFamily="34" charset="0"/>
              <a:buChar char="•"/>
            </a:pPr>
            <a:r>
              <a:rPr lang="en-US" dirty="0"/>
              <a:t>This </a:t>
            </a:r>
            <a:r>
              <a:rPr lang="en-US" dirty="0" err="1"/>
              <a:t>siulation</a:t>
            </a:r>
            <a:r>
              <a:rPr lang="en-US" dirty="0"/>
              <a:t> showcases how time spoofing can disrupt navigation systems, emphasizing the importance of robust detection mechanisms.“</a:t>
            </a:r>
            <a:br>
              <a:rPr lang="en-US" dirty="0"/>
            </a:br>
            <a:br>
              <a:rPr lang="en-US" dirty="0"/>
            </a:br>
            <a:r>
              <a:rPr lang="en-US" i="1" dirty="0"/>
              <a:t>"The time offset measures how much the spoofed time signal deviates from the original. It's the difference between the correct time and the manipulated time introduced by the spoofing attack."</a:t>
            </a:r>
            <a:endParaRPr lang="en-US" dirty="0"/>
          </a:p>
          <a:p>
            <a:r>
              <a:rPr lang="en-US" b="1" dirty="0"/>
              <a:t>When Does It Cross the Threshold?</a:t>
            </a:r>
            <a:endParaRPr lang="en-US" dirty="0"/>
          </a:p>
          <a:p>
            <a:pPr>
              <a:buFont typeface="Arial" panose="020B0604020202020204" pitchFamily="34" charset="0"/>
              <a:buChar char="•"/>
            </a:pPr>
            <a:r>
              <a:rPr lang="en-US" i="1" dirty="0"/>
              <a:t>"In this simulation, the time offset crosses the detection threshold of 0.5 seconds shortly after spoofing starts, around 3–4 seconds. This highlights how quickly spoofing can cause significant deviations in timing."</a:t>
            </a:r>
            <a:endParaRPr lang="en-US" dirty="0"/>
          </a:p>
          <a:p>
            <a:endParaRPr lang="en-GB" i="0" dirty="0"/>
          </a:p>
        </p:txBody>
      </p:sp>
      <p:sp>
        <p:nvSpPr>
          <p:cNvPr id="4" name="Slide Number Placeholder 3"/>
          <p:cNvSpPr>
            <a:spLocks noGrp="1"/>
          </p:cNvSpPr>
          <p:nvPr>
            <p:ph type="sldNum" sz="quarter" idx="5"/>
          </p:nvPr>
        </p:nvSpPr>
        <p:spPr/>
        <p:txBody>
          <a:bodyPr/>
          <a:lstStyle/>
          <a:p>
            <a:fld id="{AC9908FA-379A-4E64-B696-05A48DD90D91}" type="slidenum">
              <a:rPr lang="en-GB" smtClean="0"/>
              <a:t>15</a:t>
            </a:fld>
            <a:endParaRPr lang="en-GB"/>
          </a:p>
        </p:txBody>
      </p:sp>
    </p:spTree>
    <p:extLst>
      <p:ext uri="{BB962C8B-B14F-4D97-AF65-F5344CB8AC3E}">
        <p14:creationId xmlns:p14="http://schemas.microsoft.com/office/powerpoint/2010/main" val="338812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simulation models sensor spoofing on LiDAR, where spoofed signals mimic false distance measurements through drift, oscillations, and noise."</a:t>
            </a:r>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16</a:t>
            </a:fld>
            <a:endParaRPr lang="en-GB"/>
          </a:p>
        </p:txBody>
      </p:sp>
    </p:spTree>
    <p:extLst>
      <p:ext uri="{BB962C8B-B14F-4D97-AF65-F5344CB8AC3E}">
        <p14:creationId xmlns:p14="http://schemas.microsoft.com/office/powerpoint/2010/main" val="2530414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snippet computes the spoofed distance by combining three elements: linear drift for gradual shifts, sinusoidal disturbances for oscillations, and Gaussian noise for random variations."</a:t>
            </a:r>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18</a:t>
            </a:fld>
            <a:endParaRPr lang="en-GB"/>
          </a:p>
        </p:txBody>
      </p:sp>
    </p:spTree>
    <p:extLst>
      <p:ext uri="{BB962C8B-B14F-4D97-AF65-F5344CB8AC3E}">
        <p14:creationId xmlns:p14="http://schemas.microsoft.com/office/powerpoint/2010/main" val="1030110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Discuss the </a:t>
            </a:r>
            <a:r>
              <a:rPr lang="en-US" b="1" dirty="0" err="1"/>
              <a:t>Results</a:t>
            </a:r>
            <a:r>
              <a:rPr lang="en-US" dirty="0" err="1"/>
              <a:t>:Point</a:t>
            </a:r>
            <a:r>
              <a:rPr lang="en-US" dirty="0"/>
              <a:t> to the top plot:</a:t>
            </a:r>
          </a:p>
          <a:p>
            <a:pPr marL="742950" lvl="1" indent="-285750">
              <a:buFont typeface="Arial" panose="020B0604020202020204" pitchFamily="34" charset="0"/>
              <a:buChar char="•"/>
            </a:pPr>
            <a:r>
              <a:rPr lang="en-US" i="1" dirty="0"/>
              <a:t>"The top plot shows how spoofed distances deviate from the true distance, starting at 3 seconds and ending at 6 seconds."</a:t>
            </a:r>
            <a:endParaRPr lang="en-US" dirty="0"/>
          </a:p>
          <a:p>
            <a:pPr>
              <a:buFont typeface="Arial" panose="020B0604020202020204" pitchFamily="34" charset="0"/>
              <a:buChar char="•"/>
            </a:pPr>
            <a:r>
              <a:rPr lang="en-US" dirty="0"/>
              <a:t>Point to the middle plot:</a:t>
            </a:r>
          </a:p>
          <a:p>
            <a:pPr marL="742950" lvl="1" indent="-285750">
              <a:buFont typeface="Arial" panose="020B0604020202020204" pitchFamily="34" charset="0"/>
              <a:buChar char="•"/>
            </a:pPr>
            <a:r>
              <a:rPr lang="en-US" i="1" dirty="0"/>
              <a:t>"The deviation plot highlights significant errors, crossing the detection threshold after is down below </a:t>
            </a:r>
            <a:r>
              <a:rPr lang="en-US" i="1" dirty="0" err="1"/>
              <a:t>thesholdseconds</a:t>
            </a:r>
            <a:r>
              <a:rPr lang="en-US" i="1" dirty="0"/>
              <a:t>."</a:t>
            </a:r>
            <a:endParaRPr lang="en-US" dirty="0"/>
          </a:p>
          <a:p>
            <a:pPr>
              <a:buFont typeface="Arial" panose="020B0604020202020204" pitchFamily="34" charset="0"/>
              <a:buChar char="•"/>
            </a:pPr>
            <a:r>
              <a:rPr lang="en-US" dirty="0"/>
              <a:t>Point to the bottom plot:</a:t>
            </a:r>
          </a:p>
          <a:p>
            <a:pPr marL="742950" lvl="1" indent="-285750">
              <a:buFont typeface="Arial" panose="020B0604020202020204" pitchFamily="34" charset="0"/>
              <a:buChar char="•"/>
            </a:pPr>
            <a:r>
              <a:rPr lang="en-US" i="1" dirty="0"/>
              <a:t>"The rate of change plot shows spikes in activity, indicating abnormal sensor readings during the spoofing attack."</a:t>
            </a:r>
            <a:endParaRPr lang="en-US" dirty="0"/>
          </a:p>
          <a:p>
            <a:endParaRPr lang="en-GB" dirty="0"/>
          </a:p>
          <a:p>
            <a:r>
              <a:rPr lang="en-US" dirty="0"/>
              <a:t>"The deviation from the true distance increases noticeably during the spoofing period, starting at 3 seconds and ending at 6 seconds. However, the deviation remains below the detection threshold, which suggests that the spoofing was subtle enough to avoid immediate detection."</a:t>
            </a:r>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19</a:t>
            </a:fld>
            <a:endParaRPr lang="en-GB"/>
          </a:p>
        </p:txBody>
      </p:sp>
    </p:spTree>
    <p:extLst>
      <p:ext uri="{BB962C8B-B14F-4D97-AF65-F5344CB8AC3E}">
        <p14:creationId xmlns:p14="http://schemas.microsoft.com/office/powerpoint/2010/main" val="3060460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comparative analysis highlights the differences in how GPS, Time, and LiDAR spoofing affect the system.</a:t>
            </a:r>
          </a:p>
          <a:p>
            <a:r>
              <a:rPr lang="en-US" dirty="0"/>
              <a:t>Although LiDAR spoofing has the largest maximum deviation (4 meters), its error percentage is lower (20%) compared to GPS spoofing (35%). This is because the LiDAR spoofing noise occurs over a shorter duration (3 to 6 seconds), while GPS spoofing affects a longer time span (2 to 9 seconds), compounding the errors over time.</a:t>
            </a:r>
          </a:p>
          <a:p>
            <a:r>
              <a:rPr lang="en-US" dirty="0"/>
              <a:t>Time spoofing has the smallest maximum deviation (1.5 seconds) and error percentage (15%) since it primarily impacts the timing rather than the position directly.</a:t>
            </a:r>
          </a:p>
          <a:p>
            <a:r>
              <a:rPr lang="en-US" dirty="0"/>
              <a:t>In summary, the error percentage reflects the overall impact of spoofing, which depends on both the magnitude of deviation and the duration of the noise.</a:t>
            </a:r>
          </a:p>
          <a:p>
            <a:r>
              <a:rPr lang="de-DE" dirty="0"/>
              <a:t>Example for </a:t>
            </a:r>
            <a:r>
              <a:rPr lang="de-DE" b="1" dirty="0"/>
              <a:t>Mathematical Calculations</a:t>
            </a:r>
            <a:r>
              <a:rPr lang="de-DE" dirty="0"/>
              <a:t>:</a:t>
            </a:r>
          </a:p>
          <a:p>
            <a:pPr>
              <a:buFont typeface="Arial" panose="020B0604020202020204" pitchFamily="34" charset="0"/>
              <a:buChar char="•"/>
            </a:pPr>
            <a:r>
              <a:rPr lang="de-DE" i="1" dirty="0"/>
              <a:t>"For GPS spoofing, I calculated deviation as the absolute difference between true and spoofed positions: ErrorGPS=∣True Position−Spoofed Position∣\text{Error}_{GPS} = |\text{True Position} - \text{Spoofed Position}|ErrorGPS​=∣True Position−Spoofed Position∣. Similarly, for Time spoofing, I measured the time offset as OffsetTime=∣True Time−Spoofed Time∣\text{Offset}_{Time} = |\text{True Time} - \text{Spoofed Time}|OffsetTime​=∣True Time−Spoofed Time∣."</a:t>
            </a:r>
            <a:endParaRPr lang="de-DE" dirty="0"/>
          </a:p>
          <a:p>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20</a:t>
            </a:fld>
            <a:endParaRPr lang="en-GB"/>
          </a:p>
        </p:txBody>
      </p:sp>
    </p:spTree>
    <p:extLst>
      <p:ext uri="{BB962C8B-B14F-4D97-AF65-F5344CB8AC3E}">
        <p14:creationId xmlns:p14="http://schemas.microsoft.com/office/powerpoint/2010/main" val="1153140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22</a:t>
            </a:fld>
            <a:endParaRPr lang="en-GB"/>
          </a:p>
        </p:txBody>
      </p:sp>
    </p:spTree>
    <p:extLst>
      <p:ext uri="{BB962C8B-B14F-4D97-AF65-F5344CB8AC3E}">
        <p14:creationId xmlns:p14="http://schemas.microsoft.com/office/powerpoint/2010/main" val="3937138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23</a:t>
            </a:fld>
            <a:endParaRPr lang="en-GB"/>
          </a:p>
        </p:txBody>
      </p:sp>
    </p:spTree>
    <p:extLst>
      <p:ext uri="{BB962C8B-B14F-4D97-AF65-F5344CB8AC3E}">
        <p14:creationId xmlns:p14="http://schemas.microsoft.com/office/powerpoint/2010/main" val="632556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simulation demonstrates how GPS spoofing can alter a vehicle’s original route and lead it to a wrong destination. Let me explain step-by-step, including key technical details from the JavaScript code:</a:t>
            </a:r>
            <a:endParaRPr lang="en-US" dirty="0"/>
          </a:p>
          <a:p>
            <a:pPr>
              <a:buFont typeface="+mj-lt"/>
              <a:buAutoNum type="arabicPeriod"/>
            </a:pPr>
            <a:r>
              <a:rPr lang="en-US" b="1" dirty="0"/>
              <a:t>Setting Up the Map and Route:</a:t>
            </a:r>
            <a:br>
              <a:rPr lang="en-US" dirty="0"/>
            </a:br>
            <a:r>
              <a:rPr lang="en-US" dirty="0"/>
              <a:t>Using the </a:t>
            </a:r>
            <a:r>
              <a:rPr lang="en-US" dirty="0" err="1"/>
              <a:t>OpenRouteService</a:t>
            </a:r>
            <a:r>
              <a:rPr lang="en-US" dirty="0"/>
              <a:t> API, I fetched the original route from the dorm to the university. This route is visualized on the map as a blue line. The map is created using the Leaflet library, with the vehicle icon (car) starting at the dorm location.</a:t>
            </a:r>
          </a:p>
          <a:p>
            <a:pPr>
              <a:buFont typeface="+mj-lt"/>
              <a:buAutoNum type="arabicPeriod"/>
            </a:pPr>
            <a:r>
              <a:rPr lang="en-US" b="1" dirty="0"/>
              <a:t>Spoofing Dynamics Implementation:</a:t>
            </a:r>
            <a:br>
              <a:rPr lang="en-US" dirty="0"/>
            </a:br>
            <a:r>
              <a:rPr lang="en-US" dirty="0"/>
              <a:t>Spoofing starts after 20% of the route. To simulate this, I introduced four elements in the code:</a:t>
            </a:r>
          </a:p>
          <a:p>
            <a:pPr marL="742950" lvl="1" indent="-285750">
              <a:buFont typeface="+mj-lt"/>
              <a:buAutoNum type="arabicPeriod"/>
            </a:pPr>
            <a:r>
              <a:rPr lang="en-US" b="1" dirty="0"/>
              <a:t>Amplitude Variation:</a:t>
            </a:r>
            <a:r>
              <a:rPr lang="en-US" dirty="0"/>
              <a:t> Applied smooth oscillations using a sine function (1.0 + 0.3 * sin(0.1 * t)).</a:t>
            </a:r>
          </a:p>
          <a:p>
            <a:pPr marL="742950" lvl="1" indent="-285750">
              <a:buFont typeface="+mj-lt"/>
              <a:buAutoNum type="arabicPeriod"/>
            </a:pPr>
            <a:r>
              <a:rPr lang="en-US" b="1" dirty="0"/>
              <a:t>Frequency Variation:</a:t>
            </a:r>
            <a:r>
              <a:rPr lang="en-US" dirty="0"/>
              <a:t> Introduced periodic deviations using a cosine function (1.0 + 0.1 * cos(0.05 * t)).</a:t>
            </a:r>
          </a:p>
          <a:p>
            <a:pPr marL="742950" lvl="1" indent="-285750">
              <a:buFont typeface="+mj-lt"/>
              <a:buAutoNum type="arabicPeriod"/>
            </a:pPr>
            <a:r>
              <a:rPr lang="en-US" b="1" dirty="0"/>
              <a:t>Random Walk:</a:t>
            </a:r>
            <a:r>
              <a:rPr lang="en-US" dirty="0"/>
              <a:t> Modeled cumulative sensor drift using a loop that calculates small random steps (</a:t>
            </a:r>
            <a:r>
              <a:rPr lang="en-US" dirty="0" err="1"/>
              <a:t>cumsum</a:t>
            </a:r>
            <a:r>
              <a:rPr lang="en-US" dirty="0"/>
              <a:t>(0.05 * </a:t>
            </a:r>
            <a:r>
              <a:rPr lang="en-US" dirty="0" err="1"/>
              <a:t>randn</a:t>
            </a:r>
            <a:r>
              <a:rPr lang="en-US" dirty="0"/>
              <a:t>())).</a:t>
            </a:r>
          </a:p>
          <a:p>
            <a:pPr marL="742950" lvl="1" indent="-285750">
              <a:buFont typeface="+mj-lt"/>
              <a:buAutoNum type="arabicPeriod"/>
            </a:pPr>
            <a:r>
              <a:rPr lang="en-US" b="1" dirty="0"/>
              <a:t>Gaussian Noise:</a:t>
            </a:r>
            <a:r>
              <a:rPr lang="en-US" dirty="0"/>
              <a:t> Added small-scale randomness to simulate real-world GPS inaccuracies (0.2 * </a:t>
            </a:r>
            <a:r>
              <a:rPr lang="en-US" dirty="0" err="1"/>
              <a:t>randn</a:t>
            </a:r>
            <a:r>
              <a:rPr lang="en-US" dirty="0"/>
              <a:t>()).</a:t>
            </a:r>
          </a:p>
          <a:p>
            <a:pPr>
              <a:buFont typeface="+mj-lt"/>
              <a:buAutoNum type="arabicPeriod"/>
            </a:pPr>
            <a:r>
              <a:rPr lang="en-US" dirty="0"/>
              <a:t>These spoofing elements were applied step-by-step in the simulation to visualize their cumulative effects on the car’s position.</a:t>
            </a:r>
          </a:p>
          <a:p>
            <a:pPr>
              <a:buFont typeface="+mj-lt"/>
              <a:buAutoNum type="arabicPeriod"/>
            </a:pPr>
            <a:r>
              <a:rPr lang="en-US" b="1" dirty="0"/>
              <a:t>Dynamic Car Animation:</a:t>
            </a:r>
            <a:br>
              <a:rPr lang="en-US" dirty="0"/>
            </a:br>
            <a:r>
              <a:rPr lang="en-US" dirty="0"/>
              <a:t>The car’s movement is animated using a custom </a:t>
            </a:r>
            <a:r>
              <a:rPr lang="en-US" dirty="0" err="1"/>
              <a:t>animateCar</a:t>
            </a:r>
            <a:r>
              <a:rPr lang="en-US" dirty="0"/>
              <a:t> function. This function iterates through the coordinates of the original route, updating the car’s position on the map every second. Spoofing offsets are computed dynamically in the </a:t>
            </a:r>
            <a:r>
              <a:rPr lang="en-US" dirty="0" err="1"/>
              <a:t>computeSpoofOffset</a:t>
            </a:r>
            <a:r>
              <a:rPr lang="en-US" dirty="0"/>
              <a:t> function, which adjusts the car's latitude and longitude based on the spoofing dynamics.</a:t>
            </a:r>
          </a:p>
          <a:p>
            <a:pPr>
              <a:buFont typeface="+mj-lt"/>
              <a:buAutoNum type="arabicPeriod"/>
            </a:pPr>
            <a:r>
              <a:rPr lang="en-US" b="1" dirty="0"/>
              <a:t>Wrong Route Transition:</a:t>
            </a:r>
            <a:br>
              <a:rPr lang="en-US" dirty="0"/>
            </a:br>
            <a:r>
              <a:rPr lang="en-US" dirty="0"/>
              <a:t>At the midpoint of the spoofed journey, the car transitions onto a completely wrong route (red line). This wrong route is fetched separately from the API and is meant to show how spoofing can lead the vehicle far from its intended destination.</a:t>
            </a:r>
          </a:p>
          <a:p>
            <a:pPr>
              <a:buFont typeface="+mj-lt"/>
              <a:buAutoNum type="arabicPeriod"/>
            </a:pPr>
            <a:r>
              <a:rPr lang="en-US" b="1" dirty="0"/>
              <a:t>Annotations and Explanations:</a:t>
            </a:r>
            <a:br>
              <a:rPr lang="en-US" dirty="0"/>
            </a:br>
            <a:r>
              <a:rPr lang="en-US" dirty="0"/>
              <a:t>To make the simulation clear, the code uses map annotations to highlight when each spoofing element is applied. For example, when amplitude variation begins, an annotation pops up saying, "Amplitude Variation: Slight oscillations begin."</a:t>
            </a:r>
          </a:p>
          <a:p>
            <a:pPr>
              <a:buFont typeface="+mj-lt"/>
              <a:buAutoNum type="arabicPeriod"/>
            </a:pPr>
            <a:r>
              <a:rPr lang="en-US" b="1" dirty="0"/>
              <a:t>Final Outcome:</a:t>
            </a:r>
            <a:br>
              <a:rPr lang="en-US" dirty="0"/>
            </a:br>
            <a:r>
              <a:rPr lang="en-US" dirty="0"/>
              <a:t>The simulation ends with the vehicle reaching a wrong destination, demonstrating the critical risk of GPS spoofing in autonomous systems.</a:t>
            </a:r>
          </a:p>
          <a:p>
            <a:r>
              <a:rPr lang="en-US" b="1" dirty="0"/>
              <a:t>In conclusion, this simulation combines real-world API data, mathematical modeling, and dynamic visualization to illustrate the impacts of GPS spoofing on navigation.</a:t>
            </a:r>
            <a:endParaRPr lang="en-US" dirty="0"/>
          </a:p>
          <a:p>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24</a:t>
            </a:fld>
            <a:endParaRPr lang="en-GB"/>
          </a:p>
        </p:txBody>
      </p:sp>
    </p:spTree>
    <p:extLst>
      <p:ext uri="{BB962C8B-B14F-4D97-AF65-F5344CB8AC3E}">
        <p14:creationId xmlns:p14="http://schemas.microsoft.com/office/powerpoint/2010/main" val="3462119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Autonomous vehicles rely heavily on GPS, precise time synchronization, and sensor data for safe and accurate navigation. These dependencies, however, make them vulnerable to spoofing attacks. Spoofing attacks can misguide navigation, disrupt synchronization, and provide false environmental data, posing severe risks to safety. In this study, I aim to simulate these attacks, assess their impacts, and explore possible mitigation strategies</a:t>
            </a:r>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2</a:t>
            </a:fld>
            <a:endParaRPr lang="en-GB"/>
          </a:p>
        </p:txBody>
      </p:sp>
    </p:spTree>
    <p:extLst>
      <p:ext uri="{BB962C8B-B14F-4D97-AF65-F5344CB8AC3E}">
        <p14:creationId xmlns:p14="http://schemas.microsoft.com/office/powerpoint/2010/main" val="134004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a:t>Regulus Cyber's GPS Spoofing Attack on Tesla Model 3</a:t>
            </a:r>
          </a:p>
          <a:p>
            <a:pPr>
              <a:buFont typeface="Arial" panose="020B0604020202020204" pitchFamily="34" charset="0"/>
              <a:buChar char="•"/>
            </a:pPr>
            <a:r>
              <a:rPr lang="de-DE" b="1" dirty="0"/>
              <a:t>Tools Used</a:t>
            </a:r>
            <a:r>
              <a:rPr lang="de-DE" dirty="0"/>
              <a:t>: Commercially available GNSS spoofing hardware and software.</a:t>
            </a:r>
          </a:p>
          <a:p>
            <a:pPr>
              <a:buFont typeface="Arial" panose="020B0604020202020204" pitchFamily="34" charset="0"/>
              <a:buChar char="•"/>
            </a:pPr>
            <a:r>
              <a:rPr lang="de-DE" b="1" dirty="0"/>
              <a:t>Mechanism</a:t>
            </a:r>
            <a:r>
              <a:rPr lang="de-DE" dirty="0"/>
              <a:t>: Transmitted counterfeit GPS signals to mislead the vehicle's navigation system.</a:t>
            </a:r>
          </a:p>
          <a:p>
            <a:pPr>
              <a:buFont typeface="Arial" panose="020B0604020202020204" pitchFamily="34" charset="0"/>
              <a:buChar char="•"/>
            </a:pPr>
            <a:r>
              <a:rPr lang="de-DE" b="1" dirty="0"/>
              <a:t>Outcome</a:t>
            </a:r>
            <a:r>
              <a:rPr lang="de-DE" dirty="0"/>
              <a:t>: The Tesla Model 3 miscalculated its location, decelerated unexpectedly, and attempted an incorrect highway exit, exposing the risk of GPS spoofing on autonomous vehicles.</a:t>
            </a:r>
          </a:p>
          <a:p>
            <a:endParaRPr lang="en-GB" dirty="0"/>
          </a:p>
          <a:p>
            <a:r>
              <a:rPr lang="de-DE" b="1" dirty="0"/>
              <a:t>Keen Security Lab's Time Spoofing Attack on Tesla Autopilot</a:t>
            </a:r>
          </a:p>
          <a:p>
            <a:pPr>
              <a:buFont typeface="Arial" panose="020B0604020202020204" pitchFamily="34" charset="0"/>
              <a:buChar char="•"/>
            </a:pPr>
            <a:r>
              <a:rPr lang="de-DE" b="1" dirty="0"/>
              <a:t>Tools Used</a:t>
            </a:r>
            <a:r>
              <a:rPr lang="de-DE" dirty="0"/>
              <a:t>: Exploited software vulnerabilities and hardware interfaces.</a:t>
            </a:r>
          </a:p>
          <a:p>
            <a:pPr>
              <a:buFont typeface="Arial" panose="020B0604020202020204" pitchFamily="34" charset="0"/>
              <a:buChar char="•"/>
            </a:pPr>
            <a:r>
              <a:rPr lang="de-DE" b="1" dirty="0"/>
              <a:t>Mechanism</a:t>
            </a:r>
            <a:r>
              <a:rPr lang="de-DE" dirty="0"/>
              <a:t>: Manipulated the internal clock of the vehicle, causing desynchronization between system components.</a:t>
            </a:r>
          </a:p>
          <a:p>
            <a:pPr>
              <a:buFont typeface="Arial" panose="020B0604020202020204" pitchFamily="34" charset="0"/>
              <a:buChar char="•"/>
            </a:pPr>
            <a:r>
              <a:rPr lang="de-DE" b="1" dirty="0"/>
              <a:t>Outcome</a:t>
            </a:r>
            <a:r>
              <a:rPr lang="de-DE" dirty="0"/>
              <a:t>: The desynchronization disrupted the vehicle’s decision-making processes, leading to erratic behavior and highlighting the dangers of time spoofing.</a:t>
            </a:r>
          </a:p>
          <a:p>
            <a:endParaRPr lang="en-GB" dirty="0"/>
          </a:p>
          <a:p>
            <a:r>
              <a:rPr lang="en-US" b="1" dirty="0"/>
              <a:t>3. Cao et al.'s LiDAR Spoofing Attack on Autonomous Vehicles</a:t>
            </a:r>
          </a:p>
          <a:p>
            <a:pPr>
              <a:buFont typeface="Arial" panose="020B0604020202020204" pitchFamily="34" charset="0"/>
              <a:buChar char="•"/>
            </a:pPr>
            <a:r>
              <a:rPr lang="en-US" b="1" dirty="0"/>
              <a:t>Tools Used</a:t>
            </a:r>
            <a:r>
              <a:rPr lang="en-US" dirty="0"/>
              <a:t>: Laser-based spoofing techniques.</a:t>
            </a:r>
          </a:p>
          <a:p>
            <a:pPr>
              <a:buFont typeface="Arial" panose="020B0604020202020204" pitchFamily="34" charset="0"/>
              <a:buChar char="•"/>
            </a:pPr>
            <a:r>
              <a:rPr lang="en-US" b="1" dirty="0"/>
              <a:t>Mechanism</a:t>
            </a:r>
            <a:r>
              <a:rPr lang="en-US" dirty="0"/>
              <a:t>: Injected fabricated laser signals into the LiDAR system to create false depth measurements and fake obstacles.</a:t>
            </a:r>
          </a:p>
          <a:p>
            <a:pPr>
              <a:buFont typeface="Arial" panose="020B0604020202020204" pitchFamily="34" charset="0"/>
              <a:buChar char="•"/>
            </a:pPr>
            <a:r>
              <a:rPr lang="en-US" b="1" dirty="0"/>
              <a:t>Outcome</a:t>
            </a:r>
            <a:r>
              <a:rPr lang="en-US" dirty="0"/>
              <a:t>: The vehicle made incorrect driving decisions, such as braking or swerving unnecessarily, showcasing the risks of sensor spoofing attacks.</a:t>
            </a:r>
          </a:p>
          <a:p>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3</a:t>
            </a:fld>
            <a:endParaRPr lang="en-GB"/>
          </a:p>
        </p:txBody>
      </p:sp>
    </p:spTree>
    <p:extLst>
      <p:ext uri="{BB962C8B-B14F-4D97-AF65-F5344CB8AC3E}">
        <p14:creationId xmlns:p14="http://schemas.microsoft.com/office/powerpoint/2010/main" val="245081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study, MATLAB Live Script was utilized for its interactive computation and visualization features. The simulations were conducted on a Windows 11 system with an Intel i5 processor and 16GB of RAM. Each simulation spans 10 seconds and comprises 1000 time points. The spoofing attacks start at 20-30% of the timeline, depending on the type. Key parameters include signal amplitude, frequency variations, and noise for GPS, linear drift for time, and drift with sinusoidal noise for LiDAR.</a:t>
            </a:r>
            <a:endParaRPr lang="en-GB" dirty="0"/>
          </a:p>
          <a:p>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4</a:t>
            </a:fld>
            <a:endParaRPr lang="en-GB"/>
          </a:p>
        </p:txBody>
      </p:sp>
    </p:spTree>
    <p:extLst>
      <p:ext uri="{BB962C8B-B14F-4D97-AF65-F5344CB8AC3E}">
        <p14:creationId xmlns:p14="http://schemas.microsoft.com/office/powerpoint/2010/main" val="380998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simulations share the same time vector and timeline setup. Spoofing starts between 20% and 30% of the timeline to mimic real-world attack scenarios.“</a:t>
            </a:r>
            <a:br>
              <a:rPr lang="en-US" dirty="0"/>
            </a:br>
            <a:r>
              <a:rPr lang="en-US" b="1" dirty="0"/>
              <a:t>Explain Each Setup</a:t>
            </a:r>
            <a:r>
              <a:rPr lang="en-US" dirty="0"/>
              <a:t>:</a:t>
            </a:r>
          </a:p>
          <a:p>
            <a:pPr>
              <a:buFont typeface="Arial" panose="020B0604020202020204" pitchFamily="34" charset="0"/>
              <a:buChar char="•"/>
            </a:pPr>
            <a:r>
              <a:rPr lang="en-US" i="1" dirty="0"/>
              <a:t>"In GPS spoofing, the original position follows a straight line. Spoofing introduces amplitude variations, frequency changes, and noise."</a:t>
            </a:r>
            <a:endParaRPr lang="en-US" dirty="0"/>
          </a:p>
          <a:p>
            <a:pPr>
              <a:buFont typeface="Arial" panose="020B0604020202020204" pitchFamily="34" charset="0"/>
              <a:buChar char="•"/>
            </a:pPr>
            <a:r>
              <a:rPr lang="en-US" i="1" dirty="0"/>
              <a:t>"For Time spoofing, we use a linear time signal and introduce deviations starting at 20%."</a:t>
            </a:r>
            <a:endParaRPr lang="en-US" dirty="0"/>
          </a:p>
          <a:p>
            <a:pPr>
              <a:buFont typeface="Arial" panose="020B0604020202020204" pitchFamily="34" charset="0"/>
              <a:buChar char="•"/>
            </a:pPr>
            <a:r>
              <a:rPr lang="en-US" i="1" dirty="0"/>
              <a:t>"LiDAR spoofing starts at 30%, adding linear drift and sinusoidal disturbances to the true obstacle distance.</a:t>
            </a:r>
            <a:endParaRPr lang="en-US" dirty="0"/>
          </a:p>
          <a:p>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6</a:t>
            </a:fld>
            <a:endParaRPr lang="en-GB"/>
          </a:p>
        </p:txBody>
      </p:sp>
    </p:spTree>
    <p:extLst>
      <p:ext uri="{BB962C8B-B14F-4D97-AF65-F5344CB8AC3E}">
        <p14:creationId xmlns:p14="http://schemas.microsoft.com/office/powerpoint/2010/main" val="634759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demonstrates how GPS spoofing was simulated. The original path is a straight line, representing normal navigation. Spoofing starts at 20% of the timeline and introduces amplitude variations, frequency oscillations, random walk, and Gaussian noise to mimic real-world attack dynamics.</a:t>
            </a:r>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8</a:t>
            </a:fld>
            <a:endParaRPr lang="en-GB"/>
          </a:p>
        </p:txBody>
      </p:sp>
    </p:spTree>
    <p:extLst>
      <p:ext uri="{BB962C8B-B14F-4D97-AF65-F5344CB8AC3E}">
        <p14:creationId xmlns:p14="http://schemas.microsoft.com/office/powerpoint/2010/main" val="3637917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e-DE" i="0" dirty="0"/>
              <a:t>This snippet calculates the spoofed position by adding dynamic effects to the original GPS path. Specifically:""Amplitude and frequency variations simulate oscillations."</a:t>
            </a:r>
          </a:p>
          <a:p>
            <a:pPr>
              <a:buFont typeface="Arial" panose="020B0604020202020204" pitchFamily="34" charset="0"/>
              <a:buChar char="•"/>
            </a:pPr>
            <a:r>
              <a:rPr lang="de-DE" i="0" dirty="0"/>
              <a:t>"Random walk introduces gradual drift over time."</a:t>
            </a:r>
          </a:p>
          <a:p>
            <a:pPr>
              <a:buFont typeface="Arial" panose="020B0604020202020204" pitchFamily="34" charset="0"/>
              <a:buChar char="•"/>
            </a:pPr>
            <a:r>
              <a:rPr lang="de-DE" i="0" dirty="0"/>
              <a:t>"Gaussian noise mimics real-world signal randomness."</a:t>
            </a:r>
          </a:p>
          <a:p>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10</a:t>
            </a:fld>
            <a:endParaRPr lang="en-GB"/>
          </a:p>
        </p:txBody>
      </p:sp>
    </p:spTree>
    <p:extLst>
      <p:ext uri="{BB962C8B-B14F-4D97-AF65-F5344CB8AC3E}">
        <p14:creationId xmlns:p14="http://schemas.microsoft.com/office/powerpoint/2010/main" val="2827165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impact of GPS spoofing on position, velocity, and acceleration. In the first plot, we see the original straight-line path in blue, while the red dashed line shows the spoofed position. Spoofing starts at 2 seconds, and the deviation increases gradually, peaking at around 7 seconds with a displacement of 3.5 meters.</a:t>
            </a:r>
          </a:p>
          <a:p>
            <a:endParaRPr lang="en-US" dirty="0"/>
          </a:p>
          <a:p>
            <a:r>
              <a:rPr lang="en-US" dirty="0"/>
              <a:t>The second plot shows velocity, where we observe a sharp spike right after spoofing begins. This indicates that the spoofing not only affects the position but also causes instability in the motion.</a:t>
            </a:r>
          </a:p>
          <a:p>
            <a:endParaRPr lang="en-US" dirty="0"/>
          </a:p>
          <a:p>
            <a:r>
              <a:rPr lang="en-US" dirty="0"/>
              <a:t>Finally, the third plot shows acceleration, which reflects significant fluctuations after 2 seconds. These rapid changes highlight the abrupt and dynamic nature of the spoofing effects. Together, these plots demonstrate how spoofing disrupts the vehicle's navigation system."</a:t>
            </a:r>
          </a:p>
          <a:p>
            <a:endParaRPr lang="en-GB" b="0" i="0" dirty="0"/>
          </a:p>
        </p:txBody>
      </p:sp>
      <p:sp>
        <p:nvSpPr>
          <p:cNvPr id="4" name="Slide Number Placeholder 3"/>
          <p:cNvSpPr>
            <a:spLocks noGrp="1"/>
          </p:cNvSpPr>
          <p:nvPr>
            <p:ph type="sldNum" sz="quarter" idx="5"/>
          </p:nvPr>
        </p:nvSpPr>
        <p:spPr/>
        <p:txBody>
          <a:bodyPr/>
          <a:lstStyle/>
          <a:p>
            <a:fld id="{AC9908FA-379A-4E64-B696-05A48DD90D91}" type="slidenum">
              <a:rPr lang="en-GB" smtClean="0"/>
              <a:t>11</a:t>
            </a:fld>
            <a:endParaRPr lang="en-GB"/>
          </a:p>
        </p:txBody>
      </p:sp>
    </p:spTree>
    <p:extLst>
      <p:ext uri="{BB962C8B-B14F-4D97-AF65-F5344CB8AC3E}">
        <p14:creationId xmlns:p14="http://schemas.microsoft.com/office/powerpoint/2010/main" val="4025800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simulation models time spoofing, where deviations in the GPS time signal are introduced through drift, oscillations, and noise."</a:t>
            </a:r>
            <a:endParaRPr lang="en-GB" dirty="0"/>
          </a:p>
        </p:txBody>
      </p:sp>
      <p:sp>
        <p:nvSpPr>
          <p:cNvPr id="4" name="Slide Number Placeholder 3"/>
          <p:cNvSpPr>
            <a:spLocks noGrp="1"/>
          </p:cNvSpPr>
          <p:nvPr>
            <p:ph type="sldNum" sz="quarter" idx="5"/>
          </p:nvPr>
        </p:nvSpPr>
        <p:spPr/>
        <p:txBody>
          <a:bodyPr/>
          <a:lstStyle/>
          <a:p>
            <a:fld id="{AC9908FA-379A-4E64-B696-05A48DD90D91}" type="slidenum">
              <a:rPr lang="en-GB" smtClean="0"/>
              <a:t>12</a:t>
            </a:fld>
            <a:endParaRPr lang="en-GB"/>
          </a:p>
        </p:txBody>
      </p:sp>
    </p:spTree>
    <p:extLst>
      <p:ext uri="{BB962C8B-B14F-4D97-AF65-F5344CB8AC3E}">
        <p14:creationId xmlns:p14="http://schemas.microsoft.com/office/powerpoint/2010/main" val="1400802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FF30-9510-FD85-A045-F2BAC6F849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1A6EAF0-3D2B-8445-D360-3B41E69BE4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F6F300F-48DE-3CAC-5775-1216073E8645}"/>
              </a:ext>
            </a:extLst>
          </p:cNvPr>
          <p:cNvSpPr>
            <a:spLocks noGrp="1"/>
          </p:cNvSpPr>
          <p:nvPr>
            <p:ph type="dt" sz="half" idx="10"/>
          </p:nvPr>
        </p:nvSpPr>
        <p:spPr/>
        <p:txBody>
          <a:bodyPr/>
          <a:lstStyle/>
          <a:p>
            <a:fld id="{ED2A943B-1278-43AC-A5C1-9DB70CA60C78}" type="datetime1">
              <a:rPr lang="en-GB" smtClean="0"/>
              <a:t>13/01/2025</a:t>
            </a:fld>
            <a:endParaRPr lang="en-GB"/>
          </a:p>
        </p:txBody>
      </p:sp>
      <p:sp>
        <p:nvSpPr>
          <p:cNvPr id="5" name="Footer Placeholder 4">
            <a:extLst>
              <a:ext uri="{FF2B5EF4-FFF2-40B4-BE49-F238E27FC236}">
                <a16:creationId xmlns:a16="http://schemas.microsoft.com/office/drawing/2014/main" id="{974A9726-150E-DAD1-A391-50853D579F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FA0142-4D21-9EBA-BD56-F199B5E64A82}"/>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402976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5A3E-73AD-0E37-3445-BE3DCCDE7B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15BC3B-2D25-0879-F253-4CA7FEBC71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88CD47-414B-6466-99D6-B3FA76DB9F3D}"/>
              </a:ext>
            </a:extLst>
          </p:cNvPr>
          <p:cNvSpPr>
            <a:spLocks noGrp="1"/>
          </p:cNvSpPr>
          <p:nvPr>
            <p:ph type="dt" sz="half" idx="10"/>
          </p:nvPr>
        </p:nvSpPr>
        <p:spPr/>
        <p:txBody>
          <a:bodyPr/>
          <a:lstStyle/>
          <a:p>
            <a:fld id="{35AB76C4-FACE-4CC5-9676-EC77EB9B557A}" type="datetime1">
              <a:rPr lang="en-GB" smtClean="0"/>
              <a:t>13/01/2025</a:t>
            </a:fld>
            <a:endParaRPr lang="en-GB"/>
          </a:p>
        </p:txBody>
      </p:sp>
      <p:sp>
        <p:nvSpPr>
          <p:cNvPr id="5" name="Footer Placeholder 4">
            <a:extLst>
              <a:ext uri="{FF2B5EF4-FFF2-40B4-BE49-F238E27FC236}">
                <a16:creationId xmlns:a16="http://schemas.microsoft.com/office/drawing/2014/main" id="{0705DE57-21E8-4120-97AB-16B8B07935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B9194D-C700-48EA-B06E-20ECCA2A3AF8}"/>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364324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4FC00-06B8-3D8A-7A73-F0DEB4EA8A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B0EB67-30CB-E3E9-EB79-AA9E859795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1AF18A-1B14-3551-E07C-240E1BADE8D7}"/>
              </a:ext>
            </a:extLst>
          </p:cNvPr>
          <p:cNvSpPr>
            <a:spLocks noGrp="1"/>
          </p:cNvSpPr>
          <p:nvPr>
            <p:ph type="dt" sz="half" idx="10"/>
          </p:nvPr>
        </p:nvSpPr>
        <p:spPr/>
        <p:txBody>
          <a:bodyPr/>
          <a:lstStyle/>
          <a:p>
            <a:fld id="{B99475CF-E750-485C-8FBC-84B73433DFDD}" type="datetime1">
              <a:rPr lang="en-GB" smtClean="0"/>
              <a:t>13/01/2025</a:t>
            </a:fld>
            <a:endParaRPr lang="en-GB"/>
          </a:p>
        </p:txBody>
      </p:sp>
      <p:sp>
        <p:nvSpPr>
          <p:cNvPr id="5" name="Footer Placeholder 4">
            <a:extLst>
              <a:ext uri="{FF2B5EF4-FFF2-40B4-BE49-F238E27FC236}">
                <a16:creationId xmlns:a16="http://schemas.microsoft.com/office/drawing/2014/main" id="{C128DDA7-0D7F-9906-0432-1B95786819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AC3A06-6AD8-99BC-A10E-FD5B394462CB}"/>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1467343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D4A04-D791-6F66-6331-9CE9B19C824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4E3F1-D1E9-E9F4-2732-66463086B4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8E611B-D019-81BA-7EA9-B083F1B4ACE6}"/>
              </a:ext>
            </a:extLst>
          </p:cNvPr>
          <p:cNvSpPr>
            <a:spLocks noGrp="1"/>
          </p:cNvSpPr>
          <p:nvPr>
            <p:ph type="dt" sz="half" idx="10"/>
          </p:nvPr>
        </p:nvSpPr>
        <p:spPr/>
        <p:txBody>
          <a:bodyPr/>
          <a:lstStyle/>
          <a:p>
            <a:fld id="{7A6B998B-D124-4D33-9CF3-8616E5A22FE8}" type="datetime1">
              <a:rPr lang="en-GB" smtClean="0"/>
              <a:t>13/01/2025</a:t>
            </a:fld>
            <a:endParaRPr lang="en-GB"/>
          </a:p>
        </p:txBody>
      </p:sp>
      <p:sp>
        <p:nvSpPr>
          <p:cNvPr id="5" name="Footer Placeholder 4">
            <a:extLst>
              <a:ext uri="{FF2B5EF4-FFF2-40B4-BE49-F238E27FC236}">
                <a16:creationId xmlns:a16="http://schemas.microsoft.com/office/drawing/2014/main" id="{13C27D0D-460C-5474-6CFE-74350281BD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C9F455-BCE7-5852-E23C-139F96BAA8A0}"/>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2314457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D4E0B-B82F-8BD2-7E64-9DE84A4D27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18E1C4C-257B-5343-9DE3-0EB225144F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9D289F-786F-6791-9441-E7A592AF5E69}"/>
              </a:ext>
            </a:extLst>
          </p:cNvPr>
          <p:cNvSpPr>
            <a:spLocks noGrp="1"/>
          </p:cNvSpPr>
          <p:nvPr>
            <p:ph type="dt" sz="half" idx="10"/>
          </p:nvPr>
        </p:nvSpPr>
        <p:spPr/>
        <p:txBody>
          <a:bodyPr/>
          <a:lstStyle/>
          <a:p>
            <a:fld id="{4FE27E1D-4DD3-4E7F-BABF-547E10C3E381}" type="datetime1">
              <a:rPr lang="en-GB" smtClean="0"/>
              <a:t>13/01/2025</a:t>
            </a:fld>
            <a:endParaRPr lang="en-GB"/>
          </a:p>
        </p:txBody>
      </p:sp>
      <p:sp>
        <p:nvSpPr>
          <p:cNvPr id="5" name="Footer Placeholder 4">
            <a:extLst>
              <a:ext uri="{FF2B5EF4-FFF2-40B4-BE49-F238E27FC236}">
                <a16:creationId xmlns:a16="http://schemas.microsoft.com/office/drawing/2014/main" id="{7AB9B241-92F2-96B2-A266-765C7A470C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2FF627-CE5A-C0BE-857A-B6DA761CF390}"/>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1308916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5F96-F031-6CA5-0959-E3C48682F3C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96384E-F9B1-BC00-F271-9C9F491F33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7274E2-175E-8A47-1A02-E04FAD7C00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EE55552-A6DE-0F7A-6027-1150F214266A}"/>
              </a:ext>
            </a:extLst>
          </p:cNvPr>
          <p:cNvSpPr>
            <a:spLocks noGrp="1"/>
          </p:cNvSpPr>
          <p:nvPr>
            <p:ph type="dt" sz="half" idx="10"/>
          </p:nvPr>
        </p:nvSpPr>
        <p:spPr/>
        <p:txBody>
          <a:bodyPr/>
          <a:lstStyle/>
          <a:p>
            <a:fld id="{F17F0D38-43F1-4D8A-AFF3-C17FE66D965B}" type="datetime1">
              <a:rPr lang="en-GB" smtClean="0"/>
              <a:t>13/01/2025</a:t>
            </a:fld>
            <a:endParaRPr lang="en-GB"/>
          </a:p>
        </p:txBody>
      </p:sp>
      <p:sp>
        <p:nvSpPr>
          <p:cNvPr id="6" name="Footer Placeholder 5">
            <a:extLst>
              <a:ext uri="{FF2B5EF4-FFF2-40B4-BE49-F238E27FC236}">
                <a16:creationId xmlns:a16="http://schemas.microsoft.com/office/drawing/2014/main" id="{8A37F597-0ACC-767F-404F-3B51F7D9F9B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71171A-4F59-307C-341A-747F02CBD787}"/>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1019195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1F68-3999-FADF-B79C-9CB7E10715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20527F-3B6F-ED12-77BD-0597BF40D1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3F8D1-DB8A-B1D7-80D7-E88CFBF7A5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2C3BA3-8F90-29C5-F323-1E78ED2B4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363AA5-F3F5-1143-FE33-A161283E4B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0E81561-00BC-9021-8E90-0EE091D8419E}"/>
              </a:ext>
            </a:extLst>
          </p:cNvPr>
          <p:cNvSpPr>
            <a:spLocks noGrp="1"/>
          </p:cNvSpPr>
          <p:nvPr>
            <p:ph type="dt" sz="half" idx="10"/>
          </p:nvPr>
        </p:nvSpPr>
        <p:spPr/>
        <p:txBody>
          <a:bodyPr/>
          <a:lstStyle/>
          <a:p>
            <a:fld id="{A269B919-2788-4527-91AC-7B32F31165DA}" type="datetime1">
              <a:rPr lang="en-GB" smtClean="0"/>
              <a:t>13/01/2025</a:t>
            </a:fld>
            <a:endParaRPr lang="en-GB"/>
          </a:p>
        </p:txBody>
      </p:sp>
      <p:sp>
        <p:nvSpPr>
          <p:cNvPr id="8" name="Footer Placeholder 7">
            <a:extLst>
              <a:ext uri="{FF2B5EF4-FFF2-40B4-BE49-F238E27FC236}">
                <a16:creationId xmlns:a16="http://schemas.microsoft.com/office/drawing/2014/main" id="{F0D7CF64-B7BB-167F-FCF4-6017271D7D6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FA4BE4C-C083-3E0B-7E43-1C91E1FBFB13}"/>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3203269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FFEB-599C-6928-38D7-E6A3454B020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6269B9E-9895-A47E-EC3D-DE5B9000DC93}"/>
              </a:ext>
            </a:extLst>
          </p:cNvPr>
          <p:cNvSpPr>
            <a:spLocks noGrp="1"/>
          </p:cNvSpPr>
          <p:nvPr>
            <p:ph type="dt" sz="half" idx="10"/>
          </p:nvPr>
        </p:nvSpPr>
        <p:spPr/>
        <p:txBody>
          <a:bodyPr/>
          <a:lstStyle/>
          <a:p>
            <a:fld id="{ADC761B1-5013-46F7-A7BF-653D1713105F}" type="datetime1">
              <a:rPr lang="en-GB" smtClean="0"/>
              <a:t>13/01/2025</a:t>
            </a:fld>
            <a:endParaRPr lang="en-GB"/>
          </a:p>
        </p:txBody>
      </p:sp>
      <p:sp>
        <p:nvSpPr>
          <p:cNvPr id="4" name="Footer Placeholder 3">
            <a:extLst>
              <a:ext uri="{FF2B5EF4-FFF2-40B4-BE49-F238E27FC236}">
                <a16:creationId xmlns:a16="http://schemas.microsoft.com/office/drawing/2014/main" id="{48D1CFB3-F295-BC8D-6961-7B4D8C5FB2A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96BCB8D-669F-5906-CD85-F767866BBFEE}"/>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2990185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4F117-89B9-701E-B45E-7AE95C24B3F5}"/>
              </a:ext>
            </a:extLst>
          </p:cNvPr>
          <p:cNvSpPr>
            <a:spLocks noGrp="1"/>
          </p:cNvSpPr>
          <p:nvPr>
            <p:ph type="dt" sz="half" idx="10"/>
          </p:nvPr>
        </p:nvSpPr>
        <p:spPr/>
        <p:txBody>
          <a:bodyPr/>
          <a:lstStyle/>
          <a:p>
            <a:fld id="{D0DC43FF-B0FE-4CE1-8A06-24B96FF2F18D}" type="datetime1">
              <a:rPr lang="en-GB" smtClean="0"/>
              <a:t>13/01/2025</a:t>
            </a:fld>
            <a:endParaRPr lang="en-GB"/>
          </a:p>
        </p:txBody>
      </p:sp>
      <p:sp>
        <p:nvSpPr>
          <p:cNvPr id="3" name="Footer Placeholder 2">
            <a:extLst>
              <a:ext uri="{FF2B5EF4-FFF2-40B4-BE49-F238E27FC236}">
                <a16:creationId xmlns:a16="http://schemas.microsoft.com/office/drawing/2014/main" id="{67041BC0-1D00-F7FA-7FF3-3D333F5C0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EDB879B-6716-48CC-3D10-452944E06E54}"/>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51600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6AB1-4C82-C657-3382-78C6A1613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B2EACAB-8037-A8B1-89CD-655083BA68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CD73B54-91A4-6D71-1A68-813A07AF6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EF1F9-945C-1A37-5419-0E3E7F9B2C74}"/>
              </a:ext>
            </a:extLst>
          </p:cNvPr>
          <p:cNvSpPr>
            <a:spLocks noGrp="1"/>
          </p:cNvSpPr>
          <p:nvPr>
            <p:ph type="dt" sz="half" idx="10"/>
          </p:nvPr>
        </p:nvSpPr>
        <p:spPr/>
        <p:txBody>
          <a:bodyPr/>
          <a:lstStyle/>
          <a:p>
            <a:fld id="{A59BAB4A-DF47-4A44-BC70-3F4A2E817213}" type="datetime1">
              <a:rPr lang="en-GB" smtClean="0"/>
              <a:t>13/01/2025</a:t>
            </a:fld>
            <a:endParaRPr lang="en-GB"/>
          </a:p>
        </p:txBody>
      </p:sp>
      <p:sp>
        <p:nvSpPr>
          <p:cNvPr id="6" name="Footer Placeholder 5">
            <a:extLst>
              <a:ext uri="{FF2B5EF4-FFF2-40B4-BE49-F238E27FC236}">
                <a16:creationId xmlns:a16="http://schemas.microsoft.com/office/drawing/2014/main" id="{9B1DC2F5-9C1D-B1E6-4A9A-C963FFF1A8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90442BF-AC88-2706-2A6A-A964807C55D1}"/>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1283177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6F35-6337-0D5C-D871-D72DE5BE26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341C5B4-324C-F135-76FC-B8D4D4AE9D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E7B9CF0-C440-DBBA-5F43-02B1DB53F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F3629-6184-D25E-9535-39523EAD67FB}"/>
              </a:ext>
            </a:extLst>
          </p:cNvPr>
          <p:cNvSpPr>
            <a:spLocks noGrp="1"/>
          </p:cNvSpPr>
          <p:nvPr>
            <p:ph type="dt" sz="half" idx="10"/>
          </p:nvPr>
        </p:nvSpPr>
        <p:spPr/>
        <p:txBody>
          <a:bodyPr/>
          <a:lstStyle/>
          <a:p>
            <a:fld id="{3D4727C2-7328-44B3-B4E9-FA1524E862FD}" type="datetime1">
              <a:rPr lang="en-GB" smtClean="0"/>
              <a:t>13/01/2025</a:t>
            </a:fld>
            <a:endParaRPr lang="en-GB"/>
          </a:p>
        </p:txBody>
      </p:sp>
      <p:sp>
        <p:nvSpPr>
          <p:cNvPr id="6" name="Footer Placeholder 5">
            <a:extLst>
              <a:ext uri="{FF2B5EF4-FFF2-40B4-BE49-F238E27FC236}">
                <a16:creationId xmlns:a16="http://schemas.microsoft.com/office/drawing/2014/main" id="{52599C73-99D9-8D75-2BE8-2DC96E9B17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E6D413-5033-B66F-C84B-FCADF87843E3}"/>
              </a:ext>
            </a:extLst>
          </p:cNvPr>
          <p:cNvSpPr>
            <a:spLocks noGrp="1"/>
          </p:cNvSpPr>
          <p:nvPr>
            <p:ph type="sldNum" sz="quarter" idx="12"/>
          </p:nvPr>
        </p:nvSpPr>
        <p:spPr/>
        <p:txBody>
          <a:bodyPr/>
          <a:lstStyle/>
          <a:p>
            <a:fld id="{22810CA9-09AF-4604-AA58-A6CA2095A468}" type="slidenum">
              <a:rPr lang="en-GB" smtClean="0"/>
              <a:t>‹#›</a:t>
            </a:fld>
            <a:endParaRPr lang="en-GB"/>
          </a:p>
        </p:txBody>
      </p:sp>
    </p:spTree>
    <p:extLst>
      <p:ext uri="{BB962C8B-B14F-4D97-AF65-F5344CB8AC3E}">
        <p14:creationId xmlns:p14="http://schemas.microsoft.com/office/powerpoint/2010/main" val="1793299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3C0537-AB34-7E27-9F39-D34305CBCA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B94EDC-8AC3-6014-4F7E-668BDDB6C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E1330-5885-239D-ED7D-12211BE42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0B3653-9767-4DD1-9A8C-0898152FC6B0}" type="datetime1">
              <a:rPr lang="en-GB" smtClean="0"/>
              <a:t>13/01/2025</a:t>
            </a:fld>
            <a:endParaRPr lang="en-GB"/>
          </a:p>
        </p:txBody>
      </p:sp>
      <p:sp>
        <p:nvSpPr>
          <p:cNvPr id="5" name="Footer Placeholder 4">
            <a:extLst>
              <a:ext uri="{FF2B5EF4-FFF2-40B4-BE49-F238E27FC236}">
                <a16:creationId xmlns:a16="http://schemas.microsoft.com/office/drawing/2014/main" id="{72F749E5-4960-40E7-CB4D-C78F7D916C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B073104-2154-BB40-A6A6-782499A437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810CA9-09AF-4604-AA58-A6CA2095A468}" type="slidenum">
              <a:rPr lang="en-GB" smtClean="0"/>
              <a:t>‹#›</a:t>
            </a:fld>
            <a:endParaRPr lang="en-GB"/>
          </a:p>
        </p:txBody>
      </p:sp>
    </p:spTree>
    <p:extLst>
      <p:ext uri="{BB962C8B-B14F-4D97-AF65-F5344CB8AC3E}">
        <p14:creationId xmlns:p14="http://schemas.microsoft.com/office/powerpoint/2010/main" val="771137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Javascript%20Visualisation%20-%20Attempt%20with%20Matlab%20-.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46B2449-FF07-47FC-AA19-DB68D98F3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3138719-643C-8015-258B-CCE1BED12FD9}"/>
              </a:ext>
            </a:extLst>
          </p:cNvPr>
          <p:cNvSpPr>
            <a:spLocks noGrp="1"/>
          </p:cNvSpPr>
          <p:nvPr>
            <p:ph type="ctrTitle"/>
          </p:nvPr>
        </p:nvSpPr>
        <p:spPr>
          <a:xfrm>
            <a:off x="1578043" y="590062"/>
            <a:ext cx="5347266" cy="2838938"/>
          </a:xfrm>
        </p:spPr>
        <p:txBody>
          <a:bodyPr>
            <a:normAutofit/>
          </a:bodyPr>
          <a:lstStyle/>
          <a:p>
            <a:pPr algn="l"/>
            <a:r>
              <a:rPr lang="en-US" sz="4800">
                <a:solidFill>
                  <a:srgbClr val="FFFFFF"/>
                </a:solidFill>
              </a:rPr>
              <a:t>Case Study: Spoofing Attack on Autonomous Vehicles.</a:t>
            </a:r>
            <a:endParaRPr lang="en-GB" sz="4800">
              <a:solidFill>
                <a:srgbClr val="FFFFFF"/>
              </a:solidFill>
            </a:endParaRPr>
          </a:p>
        </p:txBody>
      </p:sp>
      <p:sp>
        <p:nvSpPr>
          <p:cNvPr id="3" name="Subtitle 2">
            <a:extLst>
              <a:ext uri="{FF2B5EF4-FFF2-40B4-BE49-F238E27FC236}">
                <a16:creationId xmlns:a16="http://schemas.microsoft.com/office/drawing/2014/main" id="{499ED758-BFBB-5E94-7B7E-19C2C2B5B00E}"/>
              </a:ext>
            </a:extLst>
          </p:cNvPr>
          <p:cNvSpPr>
            <a:spLocks noGrp="1"/>
          </p:cNvSpPr>
          <p:nvPr>
            <p:ph type="subTitle" idx="1"/>
          </p:nvPr>
        </p:nvSpPr>
        <p:spPr>
          <a:xfrm>
            <a:off x="1578043" y="3739764"/>
            <a:ext cx="5324405" cy="1198120"/>
          </a:xfrm>
        </p:spPr>
        <p:txBody>
          <a:bodyPr>
            <a:normAutofit/>
          </a:bodyPr>
          <a:lstStyle/>
          <a:p>
            <a:pPr algn="l"/>
            <a:r>
              <a:rPr lang="en-GB" sz="2000">
                <a:solidFill>
                  <a:srgbClr val="FFFFFF"/>
                </a:solidFill>
              </a:rPr>
              <a:t>Shihab Ud Doula | Matriculation No. 2190679.</a:t>
            </a:r>
          </a:p>
          <a:p>
            <a:pPr algn="l"/>
            <a:r>
              <a:rPr lang="pt-BR" sz="2000">
                <a:solidFill>
                  <a:srgbClr val="FFFFFF"/>
                </a:solidFill>
              </a:rPr>
              <a:t>Advisor: Prof. Dr.-Ing. João Paulo Javidi da Costa</a:t>
            </a:r>
            <a:endParaRPr lang="en-GB" sz="2000">
              <a:solidFill>
                <a:srgbClr val="FFFFFF"/>
              </a:solidFill>
            </a:endParaRPr>
          </a:p>
        </p:txBody>
      </p:sp>
      <p:grpSp>
        <p:nvGrpSpPr>
          <p:cNvPr id="24" name="Group 23">
            <a:extLst>
              <a:ext uri="{FF2B5EF4-FFF2-40B4-BE49-F238E27FC236}">
                <a16:creationId xmlns:a16="http://schemas.microsoft.com/office/drawing/2014/main" id="{C6052961-5ADC-4465-9B95-E6D4A490D5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3696" y="1606411"/>
            <a:ext cx="465456" cy="581432"/>
            <a:chOff x="653696" y="1606411"/>
            <a:chExt cx="465456" cy="581432"/>
          </a:xfrm>
          <a:solidFill>
            <a:srgbClr val="FFFFFF"/>
          </a:solidFill>
        </p:grpSpPr>
        <p:sp>
          <p:nvSpPr>
            <p:cNvPr id="1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Picture 4" descr="A logo with a black background&#10;&#10;Description automatically generated">
            <a:extLst>
              <a:ext uri="{FF2B5EF4-FFF2-40B4-BE49-F238E27FC236}">
                <a16:creationId xmlns:a16="http://schemas.microsoft.com/office/drawing/2014/main" id="{4366F71D-6373-0841-318A-23374B3DACDA}"/>
              </a:ext>
            </a:extLst>
          </p:cNvPr>
          <p:cNvPicPr>
            <a:picLocks noChangeAspect="1"/>
          </p:cNvPicPr>
          <p:nvPr/>
        </p:nvPicPr>
        <p:blipFill>
          <a:blip r:embed="rId3">
            <a:extLst>
              <a:ext uri="{28A0092B-C50C-407E-A947-70E740481C1C}">
                <a14:useLocalDpi xmlns:a14="http://schemas.microsoft.com/office/drawing/2010/main" val="0"/>
              </a:ext>
            </a:extLst>
          </a:blip>
          <a:srcRect l="12124" t="18036" r="6333" b="13646"/>
          <a:stretch/>
        </p:blipFill>
        <p:spPr>
          <a:xfrm>
            <a:off x="7654411" y="1980456"/>
            <a:ext cx="3997583" cy="2897088"/>
          </a:xfrm>
          <a:prstGeom prst="rect">
            <a:avLst/>
          </a:prstGeom>
        </p:spPr>
      </p:pic>
      <p:sp>
        <p:nvSpPr>
          <p:cNvPr id="4" name="Slide Number Placeholder 3">
            <a:extLst>
              <a:ext uri="{FF2B5EF4-FFF2-40B4-BE49-F238E27FC236}">
                <a16:creationId xmlns:a16="http://schemas.microsoft.com/office/drawing/2014/main" id="{166AAA97-87E0-711A-C9D5-4EB9962FA212}"/>
              </a:ext>
            </a:extLst>
          </p:cNvPr>
          <p:cNvSpPr>
            <a:spLocks noGrp="1"/>
          </p:cNvSpPr>
          <p:nvPr>
            <p:ph type="sldNum" sz="quarter" idx="12"/>
          </p:nvPr>
        </p:nvSpPr>
        <p:spPr/>
        <p:txBody>
          <a:bodyPr/>
          <a:lstStyle/>
          <a:p>
            <a:fld id="{22810CA9-09AF-4604-AA58-A6CA2095A468}" type="slidenum">
              <a:rPr lang="en-GB" smtClean="0"/>
              <a:t>1</a:t>
            </a:fld>
            <a:endParaRPr lang="en-GB"/>
          </a:p>
        </p:txBody>
      </p:sp>
    </p:spTree>
    <p:extLst>
      <p:ext uri="{BB962C8B-B14F-4D97-AF65-F5344CB8AC3E}">
        <p14:creationId xmlns:p14="http://schemas.microsoft.com/office/powerpoint/2010/main" val="1188113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E89AB2C-D685-AAF7-9660-FF0FA8F91287}"/>
              </a:ext>
            </a:extLst>
          </p:cNvPr>
          <p:cNvPicPr>
            <a:picLocks noGrp="1" noChangeAspect="1"/>
          </p:cNvPicPr>
          <p:nvPr>
            <p:ph idx="1"/>
          </p:nvPr>
        </p:nvPicPr>
        <p:blipFill>
          <a:blip r:embed="rId3"/>
          <a:stretch>
            <a:fillRect/>
          </a:stretch>
        </p:blipFill>
        <p:spPr>
          <a:xfrm>
            <a:off x="981075" y="1885102"/>
            <a:ext cx="9986522" cy="1153373"/>
          </a:xfrm>
        </p:spPr>
      </p:pic>
      <p:sp>
        <p:nvSpPr>
          <p:cNvPr id="30" name="TextBox 29">
            <a:extLst>
              <a:ext uri="{FF2B5EF4-FFF2-40B4-BE49-F238E27FC236}">
                <a16:creationId xmlns:a16="http://schemas.microsoft.com/office/drawing/2014/main" id="{85AB75B2-398C-1864-4FF4-4541A8AAC8C3}"/>
              </a:ext>
            </a:extLst>
          </p:cNvPr>
          <p:cNvSpPr txBox="1"/>
          <p:nvPr/>
        </p:nvSpPr>
        <p:spPr>
          <a:xfrm>
            <a:off x="7477126" y="3219361"/>
            <a:ext cx="3905250" cy="646331"/>
          </a:xfrm>
          <a:prstGeom prst="rect">
            <a:avLst/>
          </a:prstGeom>
          <a:noFill/>
        </p:spPr>
        <p:txBody>
          <a:bodyPr wrap="square" rtlCol="0">
            <a:spAutoFit/>
          </a:bodyPr>
          <a:lstStyle/>
          <a:p>
            <a:r>
              <a:rPr lang="en-US" dirty="0"/>
              <a:t>Key Logic for Spoofed Path Generation</a:t>
            </a:r>
            <a:endParaRPr lang="en-GB" dirty="0"/>
          </a:p>
        </p:txBody>
      </p:sp>
      <p:cxnSp>
        <p:nvCxnSpPr>
          <p:cNvPr id="31" name="Straight Arrow Connector 30">
            <a:extLst>
              <a:ext uri="{FF2B5EF4-FFF2-40B4-BE49-F238E27FC236}">
                <a16:creationId xmlns:a16="http://schemas.microsoft.com/office/drawing/2014/main" id="{A8D423D3-C21E-072D-2F37-92F7B55C0EFC}"/>
              </a:ext>
            </a:extLst>
          </p:cNvPr>
          <p:cNvCxnSpPr/>
          <p:nvPr/>
        </p:nvCxnSpPr>
        <p:spPr>
          <a:xfrm flipH="1" flipV="1">
            <a:off x="5848350" y="3038386"/>
            <a:ext cx="1362075" cy="723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itle 1">
            <a:extLst>
              <a:ext uri="{FF2B5EF4-FFF2-40B4-BE49-F238E27FC236}">
                <a16:creationId xmlns:a16="http://schemas.microsoft.com/office/drawing/2014/main" id="{CEF581DA-73D5-FEA9-73CA-900ADD87F25E}"/>
              </a:ext>
            </a:extLst>
          </p:cNvPr>
          <p:cNvSpPr>
            <a:spLocks noGrp="1"/>
          </p:cNvSpPr>
          <p:nvPr>
            <p:ph type="title"/>
          </p:nvPr>
        </p:nvSpPr>
        <p:spPr>
          <a:xfrm>
            <a:off x="838200" y="365125"/>
            <a:ext cx="10515600" cy="1325563"/>
          </a:xfrm>
        </p:spPr>
        <p:txBody>
          <a:bodyPr/>
          <a:lstStyle/>
          <a:p>
            <a:r>
              <a:rPr lang="en-GB" dirty="0"/>
              <a:t>Main script for calculation</a:t>
            </a:r>
          </a:p>
        </p:txBody>
      </p:sp>
      <p:sp>
        <p:nvSpPr>
          <p:cNvPr id="2" name="Slide Number Placeholder 1">
            <a:extLst>
              <a:ext uri="{FF2B5EF4-FFF2-40B4-BE49-F238E27FC236}">
                <a16:creationId xmlns:a16="http://schemas.microsoft.com/office/drawing/2014/main" id="{D147F565-55C1-6D25-5641-AD18C1EE8B11}"/>
              </a:ext>
            </a:extLst>
          </p:cNvPr>
          <p:cNvSpPr>
            <a:spLocks noGrp="1"/>
          </p:cNvSpPr>
          <p:nvPr>
            <p:ph type="sldNum" sz="quarter" idx="12"/>
          </p:nvPr>
        </p:nvSpPr>
        <p:spPr/>
        <p:txBody>
          <a:bodyPr/>
          <a:lstStyle/>
          <a:p>
            <a:fld id="{22810CA9-09AF-4604-AA58-A6CA2095A468}" type="slidenum">
              <a:rPr lang="en-GB" smtClean="0"/>
              <a:t>10</a:t>
            </a:fld>
            <a:endParaRPr lang="en-GB"/>
          </a:p>
        </p:txBody>
      </p:sp>
    </p:spTree>
    <p:extLst>
      <p:ext uri="{BB962C8B-B14F-4D97-AF65-F5344CB8AC3E}">
        <p14:creationId xmlns:p14="http://schemas.microsoft.com/office/powerpoint/2010/main" val="17928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A9B98-F0CD-38FC-C5CD-00381AE67DF8}"/>
              </a:ext>
            </a:extLst>
          </p:cNvPr>
          <p:cNvSpPr>
            <a:spLocks noGrp="1"/>
          </p:cNvSpPr>
          <p:nvPr>
            <p:ph type="title"/>
          </p:nvPr>
        </p:nvSpPr>
        <p:spPr>
          <a:xfrm>
            <a:off x="838200" y="450204"/>
            <a:ext cx="6515100" cy="461666"/>
          </a:xfrm>
        </p:spPr>
        <p:txBody>
          <a:bodyPr>
            <a:normAutofit fontScale="90000"/>
          </a:bodyPr>
          <a:lstStyle/>
          <a:p>
            <a:r>
              <a:rPr lang="en-GB" dirty="0"/>
              <a:t>Results for GPS spoofing</a:t>
            </a:r>
          </a:p>
        </p:txBody>
      </p:sp>
      <p:pic>
        <p:nvPicPr>
          <p:cNvPr id="7" name="Content Placeholder 6" descr="A screenshot of a graph&#10;&#10;Description automatically generated">
            <a:extLst>
              <a:ext uri="{FF2B5EF4-FFF2-40B4-BE49-F238E27FC236}">
                <a16:creationId xmlns:a16="http://schemas.microsoft.com/office/drawing/2014/main" id="{804C3FEB-C202-8D27-72D1-82C412E2DF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4079" y="1825625"/>
            <a:ext cx="8083841" cy="4351338"/>
          </a:xfrm>
        </p:spPr>
      </p:pic>
      <p:sp>
        <p:nvSpPr>
          <p:cNvPr id="15" name="TextBox 14">
            <a:extLst>
              <a:ext uri="{FF2B5EF4-FFF2-40B4-BE49-F238E27FC236}">
                <a16:creationId xmlns:a16="http://schemas.microsoft.com/office/drawing/2014/main" id="{2B32234F-9455-5AE5-030B-926159AB7E23}"/>
              </a:ext>
            </a:extLst>
          </p:cNvPr>
          <p:cNvSpPr txBox="1"/>
          <p:nvPr/>
        </p:nvSpPr>
        <p:spPr>
          <a:xfrm>
            <a:off x="2847975" y="1234860"/>
            <a:ext cx="1247775" cy="461665"/>
          </a:xfrm>
          <a:prstGeom prst="rect">
            <a:avLst/>
          </a:prstGeom>
          <a:noFill/>
        </p:spPr>
        <p:txBody>
          <a:bodyPr wrap="square" rtlCol="0">
            <a:spAutoFit/>
          </a:bodyPr>
          <a:lstStyle/>
          <a:p>
            <a:r>
              <a:rPr lang="en-US" sz="1200" dirty="0"/>
              <a:t>Spoofing starts at 2 seconds</a:t>
            </a:r>
            <a:endParaRPr lang="en-GB" sz="1200" dirty="0"/>
          </a:p>
        </p:txBody>
      </p:sp>
      <p:cxnSp>
        <p:nvCxnSpPr>
          <p:cNvPr id="19" name="Straight Arrow Connector 18">
            <a:extLst>
              <a:ext uri="{FF2B5EF4-FFF2-40B4-BE49-F238E27FC236}">
                <a16:creationId xmlns:a16="http://schemas.microsoft.com/office/drawing/2014/main" id="{90188CD6-F117-62A6-4ABB-FAB68D155B13}"/>
              </a:ext>
            </a:extLst>
          </p:cNvPr>
          <p:cNvCxnSpPr/>
          <p:nvPr/>
        </p:nvCxnSpPr>
        <p:spPr>
          <a:xfrm>
            <a:off x="3846653" y="1631736"/>
            <a:ext cx="0" cy="11768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FB1106B-EF0A-3D9B-9DC2-4A77CFAFF0B1}"/>
              </a:ext>
            </a:extLst>
          </p:cNvPr>
          <p:cNvCxnSpPr/>
          <p:nvPr/>
        </p:nvCxnSpPr>
        <p:spPr>
          <a:xfrm>
            <a:off x="3289220" y="4530142"/>
            <a:ext cx="557433" cy="323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85A59F70-EE86-E9DD-595E-A257B2911B17}"/>
              </a:ext>
            </a:extLst>
          </p:cNvPr>
          <p:cNvSpPr txBox="1"/>
          <p:nvPr/>
        </p:nvSpPr>
        <p:spPr>
          <a:xfrm>
            <a:off x="2668302" y="3929272"/>
            <a:ext cx="1247775" cy="461665"/>
          </a:xfrm>
          <a:prstGeom prst="rect">
            <a:avLst/>
          </a:prstGeom>
          <a:noFill/>
        </p:spPr>
        <p:txBody>
          <a:bodyPr wrap="square" rtlCol="0">
            <a:spAutoFit/>
          </a:bodyPr>
          <a:lstStyle/>
          <a:p>
            <a:r>
              <a:rPr lang="en-US" sz="1200" dirty="0"/>
              <a:t>Velocity spikes after 2 seconds</a:t>
            </a:r>
            <a:endParaRPr lang="en-GB" sz="1200" dirty="0"/>
          </a:p>
        </p:txBody>
      </p:sp>
      <p:sp>
        <p:nvSpPr>
          <p:cNvPr id="25" name="TextBox 24">
            <a:extLst>
              <a:ext uri="{FF2B5EF4-FFF2-40B4-BE49-F238E27FC236}">
                <a16:creationId xmlns:a16="http://schemas.microsoft.com/office/drawing/2014/main" id="{5C71F4D8-B804-91C7-EE93-7EC559AB46D5}"/>
              </a:ext>
            </a:extLst>
          </p:cNvPr>
          <p:cNvSpPr txBox="1"/>
          <p:nvPr/>
        </p:nvSpPr>
        <p:spPr>
          <a:xfrm>
            <a:off x="7062450" y="3019142"/>
            <a:ext cx="1209675" cy="461665"/>
          </a:xfrm>
          <a:prstGeom prst="rect">
            <a:avLst/>
          </a:prstGeom>
          <a:noFill/>
        </p:spPr>
        <p:txBody>
          <a:bodyPr wrap="square" rtlCol="0">
            <a:spAutoFit/>
          </a:bodyPr>
          <a:lstStyle/>
          <a:p>
            <a:r>
              <a:rPr lang="en-US" sz="1200" dirty="0"/>
              <a:t>Peak deviation at 8 seconds</a:t>
            </a:r>
            <a:endParaRPr lang="en-GB" sz="1200" dirty="0"/>
          </a:p>
        </p:txBody>
      </p:sp>
      <p:cxnSp>
        <p:nvCxnSpPr>
          <p:cNvPr id="6" name="Straight Arrow Connector 5">
            <a:extLst>
              <a:ext uri="{FF2B5EF4-FFF2-40B4-BE49-F238E27FC236}">
                <a16:creationId xmlns:a16="http://schemas.microsoft.com/office/drawing/2014/main" id="{8C4D1259-1B37-2CB5-6B79-9E1607B0099E}"/>
              </a:ext>
            </a:extLst>
          </p:cNvPr>
          <p:cNvCxnSpPr>
            <a:cxnSpLocks/>
          </p:cNvCxnSpPr>
          <p:nvPr/>
        </p:nvCxnSpPr>
        <p:spPr>
          <a:xfrm flipH="1">
            <a:off x="3916077" y="3406964"/>
            <a:ext cx="3215797" cy="73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4CF86C20-D593-20B9-E6F4-3D59FD81713D}"/>
              </a:ext>
            </a:extLst>
          </p:cNvPr>
          <p:cNvSpPr>
            <a:spLocks noGrp="1"/>
          </p:cNvSpPr>
          <p:nvPr>
            <p:ph type="sldNum" sz="quarter" idx="12"/>
          </p:nvPr>
        </p:nvSpPr>
        <p:spPr/>
        <p:txBody>
          <a:bodyPr/>
          <a:lstStyle/>
          <a:p>
            <a:fld id="{22810CA9-09AF-4604-AA58-A6CA2095A468}" type="slidenum">
              <a:rPr lang="en-GB" smtClean="0"/>
              <a:t>11</a:t>
            </a:fld>
            <a:endParaRPr lang="en-GB"/>
          </a:p>
        </p:txBody>
      </p:sp>
    </p:spTree>
    <p:extLst>
      <p:ext uri="{BB962C8B-B14F-4D97-AF65-F5344CB8AC3E}">
        <p14:creationId xmlns:p14="http://schemas.microsoft.com/office/powerpoint/2010/main" val="418681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0FB3-DAC7-EA95-CD33-5B12C3038E28}"/>
              </a:ext>
            </a:extLst>
          </p:cNvPr>
          <p:cNvSpPr>
            <a:spLocks noGrp="1"/>
          </p:cNvSpPr>
          <p:nvPr>
            <p:ph type="title"/>
          </p:nvPr>
        </p:nvSpPr>
        <p:spPr/>
        <p:txBody>
          <a:bodyPr/>
          <a:lstStyle/>
          <a:p>
            <a:r>
              <a:rPr lang="en-US" dirty="0"/>
              <a:t>Time Spoofing Simulation and Results</a:t>
            </a:r>
            <a:endParaRPr lang="en-GB" dirty="0"/>
          </a:p>
        </p:txBody>
      </p:sp>
      <p:sp>
        <p:nvSpPr>
          <p:cNvPr id="3" name="Content Placeholder 2">
            <a:extLst>
              <a:ext uri="{FF2B5EF4-FFF2-40B4-BE49-F238E27FC236}">
                <a16:creationId xmlns:a16="http://schemas.microsoft.com/office/drawing/2014/main" id="{8D5AE412-25E1-7B10-8D5E-F749FF7450FE}"/>
              </a:ext>
            </a:extLst>
          </p:cNvPr>
          <p:cNvSpPr>
            <a:spLocks noGrp="1"/>
          </p:cNvSpPr>
          <p:nvPr>
            <p:ph idx="1"/>
          </p:nvPr>
        </p:nvSpPr>
        <p:spPr/>
        <p:txBody>
          <a:bodyPr/>
          <a:lstStyle/>
          <a:p>
            <a:pPr marL="0" indent="0">
              <a:buNone/>
            </a:pPr>
            <a:r>
              <a:rPr lang="de-DE" b="1" dirty="0"/>
              <a:t>Overview</a:t>
            </a:r>
            <a:r>
              <a:rPr lang="de-DE" dirty="0"/>
              <a:t>:</a:t>
            </a:r>
          </a:p>
          <a:p>
            <a:pPr>
              <a:buFont typeface="Arial" panose="020B0604020202020204" pitchFamily="34" charset="0"/>
              <a:buChar char="•"/>
            </a:pPr>
            <a:r>
              <a:rPr lang="de-DE" dirty="0"/>
              <a:t>Simulated </a:t>
            </a:r>
            <a:r>
              <a:rPr lang="de-DE" b="1" dirty="0"/>
              <a:t>time spoofing attack</a:t>
            </a:r>
            <a:r>
              <a:rPr lang="de-DE" dirty="0"/>
              <a:t> to observe its impact on GPS signals.</a:t>
            </a:r>
          </a:p>
          <a:p>
            <a:pPr>
              <a:buFont typeface="Arial" panose="020B0604020202020204" pitchFamily="34" charset="0"/>
              <a:buChar char="•"/>
            </a:pPr>
            <a:r>
              <a:rPr lang="de-DE" dirty="0"/>
              <a:t>Spoofing starts at </a:t>
            </a:r>
            <a:r>
              <a:rPr lang="de-DE" b="1" dirty="0"/>
              <a:t>20% of the timeline</a:t>
            </a:r>
            <a:r>
              <a:rPr lang="de-DE" dirty="0"/>
              <a:t>, introducing:</a:t>
            </a:r>
          </a:p>
          <a:p>
            <a:pPr marL="742950" lvl="1" indent="-285750">
              <a:buFont typeface="Arial" panose="020B0604020202020204" pitchFamily="34" charset="0"/>
              <a:buChar char="•"/>
            </a:pPr>
            <a:r>
              <a:rPr lang="de-DE" b="1" dirty="0"/>
              <a:t>Linear drift</a:t>
            </a:r>
            <a:r>
              <a:rPr lang="de-DE" dirty="0"/>
              <a:t>: Mimics gradual timing errors.</a:t>
            </a:r>
          </a:p>
          <a:p>
            <a:pPr marL="742950" lvl="1" indent="-285750">
              <a:buFont typeface="Arial" panose="020B0604020202020204" pitchFamily="34" charset="0"/>
              <a:buChar char="•"/>
            </a:pPr>
            <a:r>
              <a:rPr lang="de-DE" b="1" dirty="0"/>
              <a:t>Sinusoidal oscillations</a:t>
            </a:r>
            <a:r>
              <a:rPr lang="de-DE" dirty="0"/>
              <a:t>: Adds periodic disturbances.</a:t>
            </a:r>
          </a:p>
          <a:p>
            <a:pPr marL="742950" lvl="1" indent="-285750">
              <a:buFont typeface="Arial" panose="020B0604020202020204" pitchFamily="34" charset="0"/>
              <a:buChar char="•"/>
            </a:pPr>
            <a:r>
              <a:rPr lang="de-DE" b="1" dirty="0"/>
              <a:t>Random noise</a:t>
            </a:r>
            <a:r>
              <a:rPr lang="de-DE" dirty="0"/>
              <a:t>: Simulates real-world signal disruptions.</a:t>
            </a:r>
          </a:p>
          <a:p>
            <a:pPr>
              <a:buFont typeface="Arial" panose="020B0604020202020204" pitchFamily="34" charset="0"/>
              <a:buChar char="•"/>
            </a:pPr>
            <a:r>
              <a:rPr lang="de-DE" dirty="0"/>
              <a:t>Results highlight deviations in time signal, measurable offsets, and disturbances in signal stability.</a:t>
            </a:r>
          </a:p>
        </p:txBody>
      </p:sp>
      <p:sp>
        <p:nvSpPr>
          <p:cNvPr id="4" name="Slide Number Placeholder 3">
            <a:extLst>
              <a:ext uri="{FF2B5EF4-FFF2-40B4-BE49-F238E27FC236}">
                <a16:creationId xmlns:a16="http://schemas.microsoft.com/office/drawing/2014/main" id="{43F6F5C8-4045-E68C-7292-4ACEAC8938A7}"/>
              </a:ext>
            </a:extLst>
          </p:cNvPr>
          <p:cNvSpPr>
            <a:spLocks noGrp="1"/>
          </p:cNvSpPr>
          <p:nvPr>
            <p:ph type="sldNum" sz="quarter" idx="12"/>
          </p:nvPr>
        </p:nvSpPr>
        <p:spPr/>
        <p:txBody>
          <a:bodyPr/>
          <a:lstStyle/>
          <a:p>
            <a:fld id="{22810CA9-09AF-4604-AA58-A6CA2095A468}" type="slidenum">
              <a:rPr lang="en-GB" smtClean="0"/>
              <a:t>12</a:t>
            </a:fld>
            <a:endParaRPr lang="en-GB"/>
          </a:p>
        </p:txBody>
      </p:sp>
    </p:spTree>
    <p:extLst>
      <p:ext uri="{BB962C8B-B14F-4D97-AF65-F5344CB8AC3E}">
        <p14:creationId xmlns:p14="http://schemas.microsoft.com/office/powerpoint/2010/main" val="609019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1A07B-D1FF-BDB2-752B-4CB186AF0D2C}"/>
              </a:ext>
            </a:extLst>
          </p:cNvPr>
          <p:cNvSpPr>
            <a:spLocks noGrp="1"/>
          </p:cNvSpPr>
          <p:nvPr>
            <p:ph type="title"/>
          </p:nvPr>
        </p:nvSpPr>
        <p:spPr/>
        <p:txBody>
          <a:bodyPr/>
          <a:lstStyle/>
          <a:p>
            <a:r>
              <a:rPr lang="en-GB" dirty="0"/>
              <a:t>Spoofing elements:</a:t>
            </a:r>
            <a:br>
              <a:rPr lang="en-GB" dirty="0"/>
            </a:br>
            <a:endParaRPr lang="en-GB" dirty="0"/>
          </a:p>
        </p:txBody>
      </p:sp>
      <p:sp>
        <p:nvSpPr>
          <p:cNvPr id="3" name="Content Placeholder 2">
            <a:extLst>
              <a:ext uri="{FF2B5EF4-FFF2-40B4-BE49-F238E27FC236}">
                <a16:creationId xmlns:a16="http://schemas.microsoft.com/office/drawing/2014/main" id="{FF21A022-501D-4F01-11B6-1293BF8B2E3C}"/>
              </a:ext>
            </a:extLst>
          </p:cNvPr>
          <p:cNvSpPr>
            <a:spLocks noGrp="1"/>
          </p:cNvSpPr>
          <p:nvPr>
            <p:ph idx="1"/>
          </p:nvPr>
        </p:nvSpPr>
        <p:spPr/>
        <p:txBody>
          <a:bodyPr/>
          <a:lstStyle/>
          <a:p>
            <a:r>
              <a:rPr lang="en-US" dirty="0"/>
              <a:t>Linear Drift: Gradual time shifts using:0.5 * (t - </a:t>
            </a:r>
            <a:r>
              <a:rPr lang="en-US" dirty="0" err="1"/>
              <a:t>t_start</a:t>
            </a:r>
            <a:r>
              <a:rPr lang="en-US" dirty="0"/>
              <a:t>)</a:t>
            </a:r>
          </a:p>
          <a:p>
            <a:r>
              <a:rPr lang="de-DE" b="1" dirty="0"/>
              <a:t>Sinusoidal Disturbance</a:t>
            </a:r>
            <a:r>
              <a:rPr lang="de-DE" dirty="0"/>
              <a:t>: Periodic variations modeled as: 0.2 * sin(2 * pi * 0.5 * t)</a:t>
            </a:r>
          </a:p>
          <a:p>
            <a:r>
              <a:rPr lang="en-GB" dirty="0"/>
              <a:t>Gaussian Noise: Adds random fluctuations using:0.1 * </a:t>
            </a:r>
            <a:r>
              <a:rPr lang="en-GB" dirty="0" err="1"/>
              <a:t>randn</a:t>
            </a:r>
            <a:r>
              <a:rPr lang="en-GB" dirty="0"/>
              <a:t>(...)</a:t>
            </a:r>
          </a:p>
          <a:p>
            <a:endParaRPr lang="en-GB" dirty="0"/>
          </a:p>
        </p:txBody>
      </p:sp>
      <p:sp>
        <p:nvSpPr>
          <p:cNvPr id="4" name="Slide Number Placeholder 3">
            <a:extLst>
              <a:ext uri="{FF2B5EF4-FFF2-40B4-BE49-F238E27FC236}">
                <a16:creationId xmlns:a16="http://schemas.microsoft.com/office/drawing/2014/main" id="{C81C4492-F4C9-F8EE-E55C-9507492A59EA}"/>
              </a:ext>
            </a:extLst>
          </p:cNvPr>
          <p:cNvSpPr>
            <a:spLocks noGrp="1"/>
          </p:cNvSpPr>
          <p:nvPr>
            <p:ph type="sldNum" sz="quarter" idx="12"/>
          </p:nvPr>
        </p:nvSpPr>
        <p:spPr/>
        <p:txBody>
          <a:bodyPr/>
          <a:lstStyle/>
          <a:p>
            <a:fld id="{22810CA9-09AF-4604-AA58-A6CA2095A468}" type="slidenum">
              <a:rPr lang="en-GB" smtClean="0"/>
              <a:t>13</a:t>
            </a:fld>
            <a:endParaRPr lang="en-GB"/>
          </a:p>
        </p:txBody>
      </p:sp>
    </p:spTree>
    <p:extLst>
      <p:ext uri="{BB962C8B-B14F-4D97-AF65-F5344CB8AC3E}">
        <p14:creationId xmlns:p14="http://schemas.microsoft.com/office/powerpoint/2010/main" val="344608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9F970A-6EBC-D71B-4E92-5BCC1271F7DB}"/>
              </a:ext>
            </a:extLst>
          </p:cNvPr>
          <p:cNvPicPr>
            <a:picLocks noGrp="1" noChangeAspect="1"/>
          </p:cNvPicPr>
          <p:nvPr>
            <p:ph idx="1"/>
          </p:nvPr>
        </p:nvPicPr>
        <p:blipFill>
          <a:blip r:embed="rId3"/>
          <a:stretch>
            <a:fillRect/>
          </a:stretch>
        </p:blipFill>
        <p:spPr>
          <a:xfrm>
            <a:off x="630133" y="2034727"/>
            <a:ext cx="8463854" cy="923330"/>
          </a:xfrm>
        </p:spPr>
      </p:pic>
      <p:sp>
        <p:nvSpPr>
          <p:cNvPr id="6" name="TextBox 5">
            <a:extLst>
              <a:ext uri="{FF2B5EF4-FFF2-40B4-BE49-F238E27FC236}">
                <a16:creationId xmlns:a16="http://schemas.microsoft.com/office/drawing/2014/main" id="{7D32508D-D06F-24BC-5E70-729899862161}"/>
              </a:ext>
            </a:extLst>
          </p:cNvPr>
          <p:cNvSpPr txBox="1"/>
          <p:nvPr/>
        </p:nvSpPr>
        <p:spPr>
          <a:xfrm>
            <a:off x="5476875" y="3429000"/>
            <a:ext cx="4705350" cy="923330"/>
          </a:xfrm>
          <a:prstGeom prst="rect">
            <a:avLst/>
          </a:prstGeom>
          <a:noFill/>
        </p:spPr>
        <p:txBody>
          <a:bodyPr wrap="square" rtlCol="0">
            <a:spAutoFit/>
          </a:bodyPr>
          <a:lstStyle/>
          <a:p>
            <a:r>
              <a:rPr lang="en-US" dirty="0"/>
              <a:t>Demonstrates how drift, oscillations, and noise are combined to simulate the spoofed time signal.</a:t>
            </a:r>
            <a:endParaRPr lang="en-GB" dirty="0"/>
          </a:p>
        </p:txBody>
      </p:sp>
      <p:cxnSp>
        <p:nvCxnSpPr>
          <p:cNvPr id="8" name="Straight Arrow Connector 7">
            <a:extLst>
              <a:ext uri="{FF2B5EF4-FFF2-40B4-BE49-F238E27FC236}">
                <a16:creationId xmlns:a16="http://schemas.microsoft.com/office/drawing/2014/main" id="{2CADF788-C0DE-FCA4-6B96-1A648255E884}"/>
              </a:ext>
            </a:extLst>
          </p:cNvPr>
          <p:cNvCxnSpPr/>
          <p:nvPr/>
        </p:nvCxnSpPr>
        <p:spPr>
          <a:xfrm flipH="1" flipV="1">
            <a:off x="4724400" y="3095625"/>
            <a:ext cx="523875" cy="704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9B58F01C-A63F-F535-866A-A61F6FB11414}"/>
              </a:ext>
            </a:extLst>
          </p:cNvPr>
          <p:cNvSpPr>
            <a:spLocks noGrp="1"/>
          </p:cNvSpPr>
          <p:nvPr>
            <p:ph type="title"/>
          </p:nvPr>
        </p:nvSpPr>
        <p:spPr>
          <a:xfrm>
            <a:off x="838200" y="365125"/>
            <a:ext cx="10515600" cy="1325563"/>
          </a:xfrm>
        </p:spPr>
        <p:txBody>
          <a:bodyPr/>
          <a:lstStyle/>
          <a:p>
            <a:r>
              <a:rPr lang="en-GB" dirty="0"/>
              <a:t>Main script for calculation</a:t>
            </a:r>
          </a:p>
        </p:txBody>
      </p:sp>
      <p:sp>
        <p:nvSpPr>
          <p:cNvPr id="2" name="Slide Number Placeholder 1">
            <a:extLst>
              <a:ext uri="{FF2B5EF4-FFF2-40B4-BE49-F238E27FC236}">
                <a16:creationId xmlns:a16="http://schemas.microsoft.com/office/drawing/2014/main" id="{31841D93-F393-D069-2AF7-969B0AD00D71}"/>
              </a:ext>
            </a:extLst>
          </p:cNvPr>
          <p:cNvSpPr>
            <a:spLocks noGrp="1"/>
          </p:cNvSpPr>
          <p:nvPr>
            <p:ph type="sldNum" sz="quarter" idx="12"/>
          </p:nvPr>
        </p:nvSpPr>
        <p:spPr/>
        <p:txBody>
          <a:bodyPr/>
          <a:lstStyle/>
          <a:p>
            <a:fld id="{22810CA9-09AF-4604-AA58-A6CA2095A468}" type="slidenum">
              <a:rPr lang="en-GB" smtClean="0"/>
              <a:t>14</a:t>
            </a:fld>
            <a:endParaRPr lang="en-GB"/>
          </a:p>
        </p:txBody>
      </p:sp>
    </p:spTree>
    <p:extLst>
      <p:ext uri="{BB962C8B-B14F-4D97-AF65-F5344CB8AC3E}">
        <p14:creationId xmlns:p14="http://schemas.microsoft.com/office/powerpoint/2010/main" val="3118615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D973-C041-6E66-558D-286DC18D90B9}"/>
              </a:ext>
            </a:extLst>
          </p:cNvPr>
          <p:cNvSpPr>
            <a:spLocks noGrp="1"/>
          </p:cNvSpPr>
          <p:nvPr>
            <p:ph type="title"/>
          </p:nvPr>
        </p:nvSpPr>
        <p:spPr>
          <a:xfrm>
            <a:off x="838200" y="365125"/>
            <a:ext cx="6981825" cy="415925"/>
          </a:xfrm>
        </p:spPr>
        <p:txBody>
          <a:bodyPr>
            <a:normAutofit fontScale="90000"/>
          </a:bodyPr>
          <a:lstStyle/>
          <a:p>
            <a:r>
              <a:rPr lang="en-GB" dirty="0"/>
              <a:t>Results for time spoofing</a:t>
            </a:r>
          </a:p>
        </p:txBody>
      </p:sp>
      <p:pic>
        <p:nvPicPr>
          <p:cNvPr id="5" name="Content Placeholder 4" descr="A screenshot of a graph&#10;&#10;Description automatically generated">
            <a:extLst>
              <a:ext uri="{FF2B5EF4-FFF2-40B4-BE49-F238E27FC236}">
                <a16:creationId xmlns:a16="http://schemas.microsoft.com/office/drawing/2014/main" id="{71265830-239C-C077-AEFD-ECCB1EBBBE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4875" y="983666"/>
            <a:ext cx="10382249" cy="5372246"/>
          </a:xfrm>
        </p:spPr>
      </p:pic>
      <p:sp>
        <p:nvSpPr>
          <p:cNvPr id="6" name="TextBox 5">
            <a:extLst>
              <a:ext uri="{FF2B5EF4-FFF2-40B4-BE49-F238E27FC236}">
                <a16:creationId xmlns:a16="http://schemas.microsoft.com/office/drawing/2014/main" id="{F69AE3B4-B84B-BB8B-1261-CACBC597B872}"/>
              </a:ext>
            </a:extLst>
          </p:cNvPr>
          <p:cNvSpPr txBox="1"/>
          <p:nvPr/>
        </p:nvSpPr>
        <p:spPr>
          <a:xfrm>
            <a:off x="3781425" y="1165809"/>
            <a:ext cx="2133600" cy="461665"/>
          </a:xfrm>
          <a:prstGeom prst="rect">
            <a:avLst/>
          </a:prstGeom>
          <a:noFill/>
        </p:spPr>
        <p:txBody>
          <a:bodyPr wrap="square" rtlCol="0">
            <a:spAutoFit/>
          </a:bodyPr>
          <a:lstStyle/>
          <a:p>
            <a:r>
              <a:rPr lang="en-US" sz="1200" dirty="0"/>
              <a:t>Spoofing starts at 2 seconds, deviation increases</a:t>
            </a:r>
            <a:endParaRPr lang="en-GB" sz="1200" dirty="0"/>
          </a:p>
        </p:txBody>
      </p:sp>
      <p:cxnSp>
        <p:nvCxnSpPr>
          <p:cNvPr id="8" name="Straight Arrow Connector 7">
            <a:extLst>
              <a:ext uri="{FF2B5EF4-FFF2-40B4-BE49-F238E27FC236}">
                <a16:creationId xmlns:a16="http://schemas.microsoft.com/office/drawing/2014/main" id="{884D3F10-ADC8-DAA6-AEF5-37F3AD3DDDFE}"/>
              </a:ext>
            </a:extLst>
          </p:cNvPr>
          <p:cNvCxnSpPr>
            <a:cxnSpLocks/>
          </p:cNvCxnSpPr>
          <p:nvPr/>
        </p:nvCxnSpPr>
        <p:spPr>
          <a:xfrm flipH="1">
            <a:off x="3457575" y="1627474"/>
            <a:ext cx="447675" cy="6680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213CEB85-9571-12B6-48A7-C140CC13F9FA}"/>
              </a:ext>
            </a:extLst>
          </p:cNvPr>
          <p:cNvSpPr txBox="1"/>
          <p:nvPr/>
        </p:nvSpPr>
        <p:spPr>
          <a:xfrm>
            <a:off x="3648076" y="2808142"/>
            <a:ext cx="2133600" cy="461665"/>
          </a:xfrm>
          <a:prstGeom prst="rect">
            <a:avLst/>
          </a:prstGeom>
          <a:noFill/>
        </p:spPr>
        <p:txBody>
          <a:bodyPr wrap="square" rtlCol="0">
            <a:spAutoFit/>
          </a:bodyPr>
          <a:lstStyle/>
          <a:p>
            <a:r>
              <a:rPr lang="en-US" sz="1200" dirty="0"/>
              <a:t>Offset crosses detection threshold at 3.7 seconds</a:t>
            </a:r>
            <a:endParaRPr lang="en-GB" sz="1200" dirty="0"/>
          </a:p>
        </p:txBody>
      </p:sp>
      <p:cxnSp>
        <p:nvCxnSpPr>
          <p:cNvPr id="12" name="Straight Arrow Connector 11">
            <a:extLst>
              <a:ext uri="{FF2B5EF4-FFF2-40B4-BE49-F238E27FC236}">
                <a16:creationId xmlns:a16="http://schemas.microsoft.com/office/drawing/2014/main" id="{AB7139F1-0448-2173-2F0C-DB8A7B224229}"/>
              </a:ext>
            </a:extLst>
          </p:cNvPr>
          <p:cNvCxnSpPr/>
          <p:nvPr/>
        </p:nvCxnSpPr>
        <p:spPr>
          <a:xfrm>
            <a:off x="4886325" y="3343275"/>
            <a:ext cx="180975" cy="428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FB1CC15-B7ED-ED31-6530-2D43B5D16D03}"/>
              </a:ext>
            </a:extLst>
          </p:cNvPr>
          <p:cNvSpPr txBox="1"/>
          <p:nvPr/>
        </p:nvSpPr>
        <p:spPr>
          <a:xfrm>
            <a:off x="2200276" y="4331643"/>
            <a:ext cx="2133600" cy="461665"/>
          </a:xfrm>
          <a:prstGeom prst="rect">
            <a:avLst/>
          </a:prstGeom>
          <a:noFill/>
        </p:spPr>
        <p:txBody>
          <a:bodyPr wrap="square" rtlCol="0">
            <a:spAutoFit/>
          </a:bodyPr>
          <a:lstStyle/>
          <a:p>
            <a:r>
              <a:rPr lang="en-US" sz="1200" dirty="0"/>
              <a:t>spikes in the rate of change after spoofing starts.</a:t>
            </a:r>
            <a:endParaRPr lang="en-GB" sz="1200" dirty="0"/>
          </a:p>
        </p:txBody>
      </p:sp>
      <p:cxnSp>
        <p:nvCxnSpPr>
          <p:cNvPr id="15" name="Straight Arrow Connector 14">
            <a:extLst>
              <a:ext uri="{FF2B5EF4-FFF2-40B4-BE49-F238E27FC236}">
                <a16:creationId xmlns:a16="http://schemas.microsoft.com/office/drawing/2014/main" id="{859D4731-5F3D-802E-ED10-5309B8AABE63}"/>
              </a:ext>
            </a:extLst>
          </p:cNvPr>
          <p:cNvCxnSpPr>
            <a:cxnSpLocks/>
            <a:stCxn id="13" idx="2"/>
          </p:cNvCxnSpPr>
          <p:nvPr/>
        </p:nvCxnSpPr>
        <p:spPr>
          <a:xfrm>
            <a:off x="3267076" y="4793308"/>
            <a:ext cx="190499" cy="3252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967DB5A9-0AB8-DB9B-CDF7-981EE992E564}"/>
              </a:ext>
            </a:extLst>
          </p:cNvPr>
          <p:cNvSpPr>
            <a:spLocks noGrp="1"/>
          </p:cNvSpPr>
          <p:nvPr>
            <p:ph type="sldNum" sz="quarter" idx="12"/>
          </p:nvPr>
        </p:nvSpPr>
        <p:spPr/>
        <p:txBody>
          <a:bodyPr/>
          <a:lstStyle/>
          <a:p>
            <a:fld id="{22810CA9-09AF-4604-AA58-A6CA2095A468}" type="slidenum">
              <a:rPr lang="en-GB" smtClean="0"/>
              <a:t>15</a:t>
            </a:fld>
            <a:endParaRPr lang="en-GB"/>
          </a:p>
        </p:txBody>
      </p:sp>
    </p:spTree>
    <p:extLst>
      <p:ext uri="{BB962C8B-B14F-4D97-AF65-F5344CB8AC3E}">
        <p14:creationId xmlns:p14="http://schemas.microsoft.com/office/powerpoint/2010/main" val="2361505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448D-F41D-C4FF-2EC5-BF68C0509579}"/>
              </a:ext>
            </a:extLst>
          </p:cNvPr>
          <p:cNvSpPr>
            <a:spLocks noGrp="1"/>
          </p:cNvSpPr>
          <p:nvPr>
            <p:ph type="title"/>
          </p:nvPr>
        </p:nvSpPr>
        <p:spPr/>
        <p:txBody>
          <a:bodyPr/>
          <a:lstStyle/>
          <a:p>
            <a:r>
              <a:rPr lang="en-US" dirty="0"/>
              <a:t>Sensor Spoofing Simulation and Results</a:t>
            </a:r>
            <a:endParaRPr lang="en-GB" dirty="0"/>
          </a:p>
        </p:txBody>
      </p:sp>
      <p:sp>
        <p:nvSpPr>
          <p:cNvPr id="3" name="Content Placeholder 2">
            <a:extLst>
              <a:ext uri="{FF2B5EF4-FFF2-40B4-BE49-F238E27FC236}">
                <a16:creationId xmlns:a16="http://schemas.microsoft.com/office/drawing/2014/main" id="{E67A75E6-4C21-DB6F-8BE8-1B667ABE1E48}"/>
              </a:ext>
            </a:extLst>
          </p:cNvPr>
          <p:cNvSpPr>
            <a:spLocks noGrp="1"/>
          </p:cNvSpPr>
          <p:nvPr>
            <p:ph idx="1"/>
          </p:nvPr>
        </p:nvSpPr>
        <p:spPr/>
        <p:txBody>
          <a:bodyPr/>
          <a:lstStyle/>
          <a:p>
            <a:pPr>
              <a:buFont typeface="Arial" panose="020B0604020202020204" pitchFamily="34" charset="0"/>
              <a:buChar char="•"/>
            </a:pPr>
            <a:r>
              <a:rPr lang="en-US" b="1" dirty="0"/>
              <a:t>Overview</a:t>
            </a:r>
            <a:r>
              <a:rPr lang="en-US" dirty="0"/>
              <a:t>:</a:t>
            </a:r>
          </a:p>
          <a:p>
            <a:pPr>
              <a:buFont typeface="Arial" panose="020B0604020202020204" pitchFamily="34" charset="0"/>
              <a:buChar char="•"/>
            </a:pPr>
            <a:r>
              <a:rPr lang="en-US" dirty="0"/>
              <a:t>Simulated sensor spoofing attack on LiDAR distance measurements to analyze its impact.</a:t>
            </a:r>
          </a:p>
          <a:p>
            <a:pPr>
              <a:buFont typeface="Arial" panose="020B0604020202020204" pitchFamily="34" charset="0"/>
              <a:buChar char="•"/>
            </a:pPr>
            <a:r>
              <a:rPr lang="en-US" dirty="0"/>
              <a:t>Spoofing begins at 30% of the timeline and ends at 60%, introducing:</a:t>
            </a:r>
          </a:p>
          <a:p>
            <a:pPr marL="742950" lvl="1" indent="-285750">
              <a:buFont typeface="Arial" panose="020B0604020202020204" pitchFamily="34" charset="0"/>
              <a:buChar char="•"/>
            </a:pPr>
            <a:r>
              <a:rPr lang="en-US" b="1" dirty="0"/>
              <a:t>Linear drift</a:t>
            </a:r>
            <a:r>
              <a:rPr lang="en-US" dirty="0"/>
              <a:t>: Gradual increase in distance readings.</a:t>
            </a:r>
          </a:p>
          <a:p>
            <a:pPr marL="742950" lvl="1" indent="-285750">
              <a:buFont typeface="Arial" panose="020B0604020202020204" pitchFamily="34" charset="0"/>
              <a:buChar char="•"/>
            </a:pPr>
            <a:r>
              <a:rPr lang="en-US" b="1" dirty="0"/>
              <a:t>Sinusoidal disturbances</a:t>
            </a:r>
            <a:r>
              <a:rPr lang="en-US" dirty="0"/>
              <a:t>: Mimics periodic fluctuations in distance.</a:t>
            </a:r>
          </a:p>
          <a:p>
            <a:pPr marL="742950" lvl="1" indent="-285750">
              <a:buFont typeface="Arial" panose="020B0604020202020204" pitchFamily="34" charset="0"/>
              <a:buChar char="•"/>
            </a:pPr>
            <a:r>
              <a:rPr lang="en-US" b="1" dirty="0"/>
              <a:t>Gaussian noise</a:t>
            </a:r>
            <a:r>
              <a:rPr lang="en-US" dirty="0"/>
              <a:t>: Adds random variations to the data.</a:t>
            </a:r>
          </a:p>
          <a:p>
            <a:pPr>
              <a:buFont typeface="Arial" panose="020B0604020202020204" pitchFamily="34" charset="0"/>
              <a:buChar char="•"/>
            </a:pPr>
            <a:r>
              <a:rPr lang="en-US" dirty="0"/>
              <a:t>Results highlight deviations in measured distances and significant impacts on sensor accuracy.</a:t>
            </a:r>
          </a:p>
          <a:p>
            <a:endParaRPr lang="en-GB" dirty="0"/>
          </a:p>
        </p:txBody>
      </p:sp>
      <p:sp>
        <p:nvSpPr>
          <p:cNvPr id="4" name="Slide Number Placeholder 3">
            <a:extLst>
              <a:ext uri="{FF2B5EF4-FFF2-40B4-BE49-F238E27FC236}">
                <a16:creationId xmlns:a16="http://schemas.microsoft.com/office/drawing/2014/main" id="{1AE6A5C6-51CC-FF9A-04D1-F0BDA44F1FEF}"/>
              </a:ext>
            </a:extLst>
          </p:cNvPr>
          <p:cNvSpPr>
            <a:spLocks noGrp="1"/>
          </p:cNvSpPr>
          <p:nvPr>
            <p:ph type="sldNum" sz="quarter" idx="12"/>
          </p:nvPr>
        </p:nvSpPr>
        <p:spPr/>
        <p:txBody>
          <a:bodyPr/>
          <a:lstStyle/>
          <a:p>
            <a:fld id="{22810CA9-09AF-4604-AA58-A6CA2095A468}" type="slidenum">
              <a:rPr lang="en-GB" smtClean="0"/>
              <a:t>16</a:t>
            </a:fld>
            <a:endParaRPr lang="en-GB"/>
          </a:p>
        </p:txBody>
      </p:sp>
    </p:spTree>
    <p:extLst>
      <p:ext uri="{BB962C8B-B14F-4D97-AF65-F5344CB8AC3E}">
        <p14:creationId xmlns:p14="http://schemas.microsoft.com/office/powerpoint/2010/main" val="53397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32BE7-DEDA-4B9A-E740-F16421D49237}"/>
              </a:ext>
            </a:extLst>
          </p:cNvPr>
          <p:cNvSpPr>
            <a:spLocks noGrp="1"/>
          </p:cNvSpPr>
          <p:nvPr>
            <p:ph type="title"/>
          </p:nvPr>
        </p:nvSpPr>
        <p:spPr>
          <a:xfrm>
            <a:off x="761803" y="350196"/>
            <a:ext cx="4646904" cy="1624520"/>
          </a:xfrm>
        </p:spPr>
        <p:txBody>
          <a:bodyPr anchor="ctr">
            <a:normAutofit/>
          </a:bodyPr>
          <a:lstStyle/>
          <a:p>
            <a:r>
              <a:rPr lang="en-GB" sz="3700"/>
              <a:t>Sensor Spoofing Elemets:</a:t>
            </a:r>
            <a:br>
              <a:rPr lang="en-GB" sz="3700"/>
            </a:br>
            <a:endParaRPr lang="en-GB" sz="3700"/>
          </a:p>
        </p:txBody>
      </p:sp>
      <p:sp>
        <p:nvSpPr>
          <p:cNvPr id="3" name="Content Placeholder 2">
            <a:extLst>
              <a:ext uri="{FF2B5EF4-FFF2-40B4-BE49-F238E27FC236}">
                <a16:creationId xmlns:a16="http://schemas.microsoft.com/office/drawing/2014/main" id="{107CCDCA-8840-6E6D-48BC-5BF964EC1371}"/>
              </a:ext>
            </a:extLst>
          </p:cNvPr>
          <p:cNvSpPr>
            <a:spLocks noGrp="1"/>
          </p:cNvSpPr>
          <p:nvPr>
            <p:ph idx="1"/>
          </p:nvPr>
        </p:nvSpPr>
        <p:spPr>
          <a:xfrm>
            <a:off x="761802" y="2743200"/>
            <a:ext cx="4646905" cy="3613149"/>
          </a:xfrm>
        </p:spPr>
        <p:txBody>
          <a:bodyPr anchor="ctr">
            <a:normAutofit/>
          </a:bodyPr>
          <a:lstStyle/>
          <a:p>
            <a:r>
              <a:rPr lang="en-US" sz="2000"/>
              <a:t>Linear Drift: Gradual shift using:0.5 * (t - t_start)</a:t>
            </a:r>
          </a:p>
          <a:p>
            <a:r>
              <a:rPr lang="en-US" sz="2000"/>
              <a:t>Sinusoidal Disturbance: Periodic fluctuations modeled as:2 * sin(2 * pi * 0.2 * t)</a:t>
            </a:r>
          </a:p>
          <a:p>
            <a:r>
              <a:rPr lang="en-GB" sz="2000"/>
              <a:t>Gaussian Noise: Simulates randomness with:0.5 * randn(...)</a:t>
            </a:r>
          </a:p>
          <a:p>
            <a:endParaRPr lang="en-GB" sz="2000"/>
          </a:p>
        </p:txBody>
      </p:sp>
      <p:pic>
        <p:nvPicPr>
          <p:cNvPr id="17" name="Picture 16" descr="Zigzag indicator line">
            <a:extLst>
              <a:ext uri="{FF2B5EF4-FFF2-40B4-BE49-F238E27FC236}">
                <a16:creationId xmlns:a16="http://schemas.microsoft.com/office/drawing/2014/main" id="{B1DEDEEF-D11D-8B2B-0563-59B6C10C35ED}"/>
              </a:ext>
            </a:extLst>
          </p:cNvPr>
          <p:cNvPicPr>
            <a:picLocks noChangeAspect="1"/>
          </p:cNvPicPr>
          <p:nvPr/>
        </p:nvPicPr>
        <p:blipFill>
          <a:blip r:embed="rId2"/>
          <a:srcRect l="17877" r="22723" b="-2"/>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947447DE-1902-FADA-8AFB-0F823B90EE00}"/>
              </a:ext>
            </a:extLst>
          </p:cNvPr>
          <p:cNvSpPr>
            <a:spLocks noGrp="1"/>
          </p:cNvSpPr>
          <p:nvPr>
            <p:ph type="sldNum" sz="quarter" idx="12"/>
          </p:nvPr>
        </p:nvSpPr>
        <p:spPr/>
        <p:txBody>
          <a:bodyPr/>
          <a:lstStyle/>
          <a:p>
            <a:fld id="{22810CA9-09AF-4604-AA58-A6CA2095A468}" type="slidenum">
              <a:rPr lang="en-GB" smtClean="0"/>
              <a:t>17</a:t>
            </a:fld>
            <a:endParaRPr lang="en-GB"/>
          </a:p>
        </p:txBody>
      </p:sp>
    </p:spTree>
    <p:extLst>
      <p:ext uri="{BB962C8B-B14F-4D97-AF65-F5344CB8AC3E}">
        <p14:creationId xmlns:p14="http://schemas.microsoft.com/office/powerpoint/2010/main" val="307714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C251-243F-50A9-23BE-F4A963F94E8E}"/>
              </a:ext>
            </a:extLst>
          </p:cNvPr>
          <p:cNvSpPr>
            <a:spLocks noGrp="1"/>
          </p:cNvSpPr>
          <p:nvPr>
            <p:ph type="title"/>
          </p:nvPr>
        </p:nvSpPr>
        <p:spPr/>
        <p:txBody>
          <a:bodyPr/>
          <a:lstStyle/>
          <a:p>
            <a:r>
              <a:rPr lang="en-GB" dirty="0"/>
              <a:t>Main script for calculation</a:t>
            </a:r>
          </a:p>
        </p:txBody>
      </p:sp>
      <p:pic>
        <p:nvPicPr>
          <p:cNvPr id="5" name="Content Placeholder 4">
            <a:extLst>
              <a:ext uri="{FF2B5EF4-FFF2-40B4-BE49-F238E27FC236}">
                <a16:creationId xmlns:a16="http://schemas.microsoft.com/office/drawing/2014/main" id="{B7460030-5C50-E9E8-618A-0404AE3AF92F}"/>
              </a:ext>
            </a:extLst>
          </p:cNvPr>
          <p:cNvPicPr>
            <a:picLocks noGrp="1" noChangeAspect="1"/>
          </p:cNvPicPr>
          <p:nvPr>
            <p:ph idx="1"/>
          </p:nvPr>
        </p:nvPicPr>
        <p:blipFill>
          <a:blip r:embed="rId3"/>
          <a:stretch>
            <a:fillRect/>
          </a:stretch>
        </p:blipFill>
        <p:spPr>
          <a:xfrm>
            <a:off x="822484" y="3473307"/>
            <a:ext cx="9222179" cy="923330"/>
          </a:xfrm>
        </p:spPr>
      </p:pic>
      <p:sp>
        <p:nvSpPr>
          <p:cNvPr id="8" name="TextBox 7">
            <a:extLst>
              <a:ext uri="{FF2B5EF4-FFF2-40B4-BE49-F238E27FC236}">
                <a16:creationId xmlns:a16="http://schemas.microsoft.com/office/drawing/2014/main" id="{013524EC-1607-C7E6-FE8B-677607C10924}"/>
              </a:ext>
            </a:extLst>
          </p:cNvPr>
          <p:cNvSpPr txBox="1"/>
          <p:nvPr/>
        </p:nvSpPr>
        <p:spPr>
          <a:xfrm>
            <a:off x="5762625" y="5019675"/>
            <a:ext cx="5400675" cy="923330"/>
          </a:xfrm>
          <a:prstGeom prst="rect">
            <a:avLst/>
          </a:prstGeom>
          <a:noFill/>
        </p:spPr>
        <p:txBody>
          <a:bodyPr wrap="square" rtlCol="0">
            <a:spAutoFit/>
          </a:bodyPr>
          <a:lstStyle/>
          <a:p>
            <a:r>
              <a:rPr lang="en-US" dirty="0"/>
              <a:t>This code shows how the spoofing elements (drift, oscillations, noise) are combined to create a spoofed sensor reading.</a:t>
            </a:r>
            <a:endParaRPr lang="en-GB" dirty="0"/>
          </a:p>
        </p:txBody>
      </p:sp>
      <p:cxnSp>
        <p:nvCxnSpPr>
          <p:cNvPr id="10" name="Straight Arrow Connector 9">
            <a:extLst>
              <a:ext uri="{FF2B5EF4-FFF2-40B4-BE49-F238E27FC236}">
                <a16:creationId xmlns:a16="http://schemas.microsoft.com/office/drawing/2014/main" id="{01185285-9ED5-0790-58A6-FAC999C71E69}"/>
              </a:ext>
            </a:extLst>
          </p:cNvPr>
          <p:cNvCxnSpPr/>
          <p:nvPr/>
        </p:nvCxnSpPr>
        <p:spPr>
          <a:xfrm flipH="1" flipV="1">
            <a:off x="5229225" y="4396636"/>
            <a:ext cx="333375" cy="7468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3C837C33-EEF1-E751-99CC-5195763DE113}"/>
              </a:ext>
            </a:extLst>
          </p:cNvPr>
          <p:cNvSpPr>
            <a:spLocks noGrp="1"/>
          </p:cNvSpPr>
          <p:nvPr>
            <p:ph type="sldNum" sz="quarter" idx="12"/>
          </p:nvPr>
        </p:nvSpPr>
        <p:spPr/>
        <p:txBody>
          <a:bodyPr/>
          <a:lstStyle/>
          <a:p>
            <a:fld id="{22810CA9-09AF-4604-AA58-A6CA2095A468}" type="slidenum">
              <a:rPr lang="en-GB" smtClean="0"/>
              <a:t>18</a:t>
            </a:fld>
            <a:endParaRPr lang="en-GB"/>
          </a:p>
        </p:txBody>
      </p:sp>
    </p:spTree>
    <p:extLst>
      <p:ext uri="{BB962C8B-B14F-4D97-AF65-F5344CB8AC3E}">
        <p14:creationId xmlns:p14="http://schemas.microsoft.com/office/powerpoint/2010/main" val="2631818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Description automatically generated">
            <a:extLst>
              <a:ext uri="{FF2B5EF4-FFF2-40B4-BE49-F238E27FC236}">
                <a16:creationId xmlns:a16="http://schemas.microsoft.com/office/drawing/2014/main" id="{D3F05880-24E0-4C9A-EC61-DCF3BD8826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300" y="1304816"/>
            <a:ext cx="9431246" cy="4872147"/>
          </a:xfrm>
        </p:spPr>
      </p:pic>
      <p:sp>
        <p:nvSpPr>
          <p:cNvPr id="6" name="TextBox 5">
            <a:extLst>
              <a:ext uri="{FF2B5EF4-FFF2-40B4-BE49-F238E27FC236}">
                <a16:creationId xmlns:a16="http://schemas.microsoft.com/office/drawing/2014/main" id="{AC6E30AC-7C65-E03D-9B09-9B1E45FC6B8A}"/>
              </a:ext>
            </a:extLst>
          </p:cNvPr>
          <p:cNvSpPr txBox="1"/>
          <p:nvPr/>
        </p:nvSpPr>
        <p:spPr>
          <a:xfrm>
            <a:off x="2862262" y="1304816"/>
            <a:ext cx="1476375" cy="600164"/>
          </a:xfrm>
          <a:prstGeom prst="rect">
            <a:avLst/>
          </a:prstGeom>
          <a:noFill/>
        </p:spPr>
        <p:txBody>
          <a:bodyPr wrap="square" rtlCol="0">
            <a:spAutoFit/>
          </a:bodyPr>
          <a:lstStyle/>
          <a:p>
            <a:r>
              <a:rPr lang="en-US" sz="1100" dirty="0"/>
              <a:t>Spoofing starts at 3 seconds and ends at 6 seconds.</a:t>
            </a:r>
            <a:endParaRPr lang="en-GB" sz="1100" dirty="0"/>
          </a:p>
        </p:txBody>
      </p:sp>
      <p:cxnSp>
        <p:nvCxnSpPr>
          <p:cNvPr id="8" name="Straight Arrow Connector 7">
            <a:extLst>
              <a:ext uri="{FF2B5EF4-FFF2-40B4-BE49-F238E27FC236}">
                <a16:creationId xmlns:a16="http://schemas.microsoft.com/office/drawing/2014/main" id="{2CF6C0EF-3396-28E0-C207-05DF5241E82D}"/>
              </a:ext>
            </a:extLst>
          </p:cNvPr>
          <p:cNvCxnSpPr>
            <a:cxnSpLocks/>
            <a:stCxn id="6" idx="2"/>
          </p:cNvCxnSpPr>
          <p:nvPr/>
        </p:nvCxnSpPr>
        <p:spPr>
          <a:xfrm>
            <a:off x="3600450" y="1904980"/>
            <a:ext cx="219075" cy="7239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5475347-6BDD-9F7C-7CAB-238E48357930}"/>
              </a:ext>
            </a:extLst>
          </p:cNvPr>
          <p:cNvSpPr txBox="1"/>
          <p:nvPr/>
        </p:nvSpPr>
        <p:spPr>
          <a:xfrm>
            <a:off x="10448925" y="3643268"/>
            <a:ext cx="1476375" cy="769441"/>
          </a:xfrm>
          <a:prstGeom prst="rect">
            <a:avLst/>
          </a:prstGeom>
          <a:noFill/>
        </p:spPr>
        <p:txBody>
          <a:bodyPr wrap="square" rtlCol="0">
            <a:spAutoFit/>
          </a:bodyPr>
          <a:lstStyle/>
          <a:p>
            <a:r>
              <a:rPr lang="en-US" sz="1100" dirty="0"/>
              <a:t>Although this does not change major effect above the threshold.</a:t>
            </a:r>
            <a:endParaRPr lang="en-GB" sz="1100" dirty="0"/>
          </a:p>
        </p:txBody>
      </p:sp>
      <p:cxnSp>
        <p:nvCxnSpPr>
          <p:cNvPr id="11" name="Straight Arrow Connector 10">
            <a:extLst>
              <a:ext uri="{FF2B5EF4-FFF2-40B4-BE49-F238E27FC236}">
                <a16:creationId xmlns:a16="http://schemas.microsoft.com/office/drawing/2014/main" id="{3E216242-090E-F71E-BB21-91631408AC66}"/>
              </a:ext>
            </a:extLst>
          </p:cNvPr>
          <p:cNvCxnSpPr>
            <a:stCxn id="9" idx="1"/>
          </p:cNvCxnSpPr>
          <p:nvPr/>
        </p:nvCxnSpPr>
        <p:spPr>
          <a:xfrm flipH="1" flipV="1">
            <a:off x="6438900" y="3362325"/>
            <a:ext cx="4010025" cy="6656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F44AD10E-5076-695C-E5BD-0E4E6FA71353}"/>
              </a:ext>
            </a:extLst>
          </p:cNvPr>
          <p:cNvSpPr>
            <a:spLocks noGrp="1"/>
          </p:cNvSpPr>
          <p:nvPr>
            <p:ph type="title"/>
          </p:nvPr>
        </p:nvSpPr>
        <p:spPr>
          <a:xfrm>
            <a:off x="838200" y="450204"/>
            <a:ext cx="6515100" cy="461666"/>
          </a:xfrm>
        </p:spPr>
        <p:txBody>
          <a:bodyPr>
            <a:normAutofit fontScale="90000"/>
          </a:bodyPr>
          <a:lstStyle/>
          <a:p>
            <a:r>
              <a:rPr lang="en-GB" dirty="0"/>
              <a:t>Results for sensor spoofing </a:t>
            </a:r>
          </a:p>
        </p:txBody>
      </p:sp>
      <p:sp>
        <p:nvSpPr>
          <p:cNvPr id="2" name="Slide Number Placeholder 1">
            <a:extLst>
              <a:ext uri="{FF2B5EF4-FFF2-40B4-BE49-F238E27FC236}">
                <a16:creationId xmlns:a16="http://schemas.microsoft.com/office/drawing/2014/main" id="{047D1B98-A7C0-A187-DB13-00DAB44AA188}"/>
              </a:ext>
            </a:extLst>
          </p:cNvPr>
          <p:cNvSpPr>
            <a:spLocks noGrp="1"/>
          </p:cNvSpPr>
          <p:nvPr>
            <p:ph type="sldNum" sz="quarter" idx="12"/>
          </p:nvPr>
        </p:nvSpPr>
        <p:spPr/>
        <p:txBody>
          <a:bodyPr/>
          <a:lstStyle/>
          <a:p>
            <a:fld id="{22810CA9-09AF-4604-AA58-A6CA2095A468}" type="slidenum">
              <a:rPr lang="en-GB" smtClean="0"/>
              <a:t>19</a:t>
            </a:fld>
            <a:endParaRPr lang="en-GB"/>
          </a:p>
        </p:txBody>
      </p:sp>
    </p:spTree>
    <p:extLst>
      <p:ext uri="{BB962C8B-B14F-4D97-AF65-F5344CB8AC3E}">
        <p14:creationId xmlns:p14="http://schemas.microsoft.com/office/powerpoint/2010/main" val="158480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AEAE8-AB1F-798D-1904-0D8DD6B59B2C}"/>
              </a:ext>
            </a:extLst>
          </p:cNvPr>
          <p:cNvSpPr>
            <a:spLocks noGrp="1"/>
          </p:cNvSpPr>
          <p:nvPr>
            <p:ph type="title"/>
          </p:nvPr>
        </p:nvSpPr>
        <p:spPr>
          <a:xfrm>
            <a:off x="838199" y="537883"/>
            <a:ext cx="4783697" cy="1942810"/>
          </a:xfrm>
        </p:spPr>
        <p:txBody>
          <a:bodyPr anchor="b">
            <a:normAutofit/>
          </a:bodyPr>
          <a:lstStyle/>
          <a:p>
            <a:r>
              <a:rPr lang="de-DE" sz="4000"/>
              <a:t>Understanding Spoofing in Autonomous Vehicles</a:t>
            </a:r>
            <a:endParaRPr lang="en-GB" sz="4000"/>
          </a:p>
        </p:txBody>
      </p:sp>
      <p:sp>
        <p:nvSpPr>
          <p:cNvPr id="3" name="Content Placeholder 2">
            <a:extLst>
              <a:ext uri="{FF2B5EF4-FFF2-40B4-BE49-F238E27FC236}">
                <a16:creationId xmlns:a16="http://schemas.microsoft.com/office/drawing/2014/main" id="{9B5537E0-B2EF-09C8-50C7-5215DE0B6672}"/>
              </a:ext>
            </a:extLst>
          </p:cNvPr>
          <p:cNvSpPr>
            <a:spLocks noGrp="1"/>
          </p:cNvSpPr>
          <p:nvPr>
            <p:ph idx="1"/>
          </p:nvPr>
        </p:nvSpPr>
        <p:spPr>
          <a:xfrm>
            <a:off x="838199" y="2686323"/>
            <a:ext cx="4783697" cy="3433583"/>
          </a:xfrm>
        </p:spPr>
        <p:txBody>
          <a:bodyPr>
            <a:normAutofit/>
          </a:bodyPr>
          <a:lstStyle/>
          <a:p>
            <a:pPr marL="0" indent="0">
              <a:buNone/>
            </a:pPr>
            <a:r>
              <a:rPr lang="en-GB" sz="1300" b="1"/>
              <a:t>Background: </a:t>
            </a:r>
            <a:r>
              <a:rPr lang="en-GB" sz="1300"/>
              <a:t>Autonomous vehicles (AVs) rely on GPS, time synchronization, and sensors for safe navigation. However, these dependencies make them vulnerable to spoofing attacks.</a:t>
            </a:r>
          </a:p>
          <a:p>
            <a:pPr marL="0" indent="0">
              <a:buNone/>
            </a:pPr>
            <a:endParaRPr lang="en-GB" sz="1300"/>
          </a:p>
          <a:p>
            <a:pPr marL="0" indent="0">
              <a:buNone/>
            </a:pPr>
            <a:r>
              <a:rPr lang="en-GB" sz="1300" b="1"/>
              <a:t>Problem Statement: </a:t>
            </a:r>
            <a:r>
              <a:rPr lang="en-GB" sz="1300"/>
              <a:t>Spoofing attacks can misguide navigation, disrupt system synchronization, and falsify environmental data, posing significant risks to safety.</a:t>
            </a:r>
          </a:p>
          <a:p>
            <a:pPr marL="0" indent="0">
              <a:buNone/>
            </a:pPr>
            <a:endParaRPr lang="en-GB" sz="1300"/>
          </a:p>
          <a:p>
            <a:pPr marL="0" indent="0">
              <a:buNone/>
            </a:pPr>
            <a:r>
              <a:rPr lang="en-GB" sz="1300" b="1"/>
              <a:t>Objectives</a:t>
            </a:r>
            <a:r>
              <a:rPr lang="en-GB" sz="1300"/>
              <a:t>:</a:t>
            </a:r>
          </a:p>
          <a:p>
            <a:r>
              <a:rPr lang="en-GB" sz="1300"/>
              <a:t>Simulate spoofing attacks (GPS, time, and LiDAR)</a:t>
            </a:r>
          </a:p>
          <a:p>
            <a:r>
              <a:rPr lang="en-GB" sz="1300"/>
              <a:t>Assess their impacts.</a:t>
            </a:r>
          </a:p>
          <a:p>
            <a:r>
              <a:rPr lang="en-GB" sz="1300"/>
              <a:t>Propose mitigation strategies.</a:t>
            </a:r>
          </a:p>
        </p:txBody>
      </p:sp>
      <p:pic>
        <p:nvPicPr>
          <p:cNvPr id="7" name="Picture 6" descr="A diagram of a car&#10;&#10;Description automatically generated">
            <a:extLst>
              <a:ext uri="{FF2B5EF4-FFF2-40B4-BE49-F238E27FC236}">
                <a16:creationId xmlns:a16="http://schemas.microsoft.com/office/drawing/2014/main" id="{729BABCE-2368-81FC-DAF6-31BE08A1E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424" y="2034497"/>
            <a:ext cx="5365375" cy="2588793"/>
          </a:xfrm>
          <a:prstGeom prst="rect">
            <a:avLst/>
          </a:prstGeom>
        </p:spPr>
      </p:pic>
      <p:sp>
        <p:nvSpPr>
          <p:cNvPr id="4" name="Slide Number Placeholder 3">
            <a:extLst>
              <a:ext uri="{FF2B5EF4-FFF2-40B4-BE49-F238E27FC236}">
                <a16:creationId xmlns:a16="http://schemas.microsoft.com/office/drawing/2014/main" id="{2D8F8E91-668E-AF44-8C73-B84E41C02852}"/>
              </a:ext>
            </a:extLst>
          </p:cNvPr>
          <p:cNvSpPr>
            <a:spLocks noGrp="1"/>
          </p:cNvSpPr>
          <p:nvPr>
            <p:ph type="sldNum" sz="quarter" idx="12"/>
          </p:nvPr>
        </p:nvSpPr>
        <p:spPr/>
        <p:txBody>
          <a:bodyPr/>
          <a:lstStyle/>
          <a:p>
            <a:fld id="{22810CA9-09AF-4604-AA58-A6CA2095A468}" type="slidenum">
              <a:rPr lang="en-GB" smtClean="0"/>
              <a:t>2</a:t>
            </a:fld>
            <a:endParaRPr lang="en-GB"/>
          </a:p>
        </p:txBody>
      </p:sp>
    </p:spTree>
    <p:extLst>
      <p:ext uri="{BB962C8B-B14F-4D97-AF65-F5344CB8AC3E}">
        <p14:creationId xmlns:p14="http://schemas.microsoft.com/office/powerpoint/2010/main" val="316558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5DFF-4BD9-0C14-7EC7-35BBFCDB923A}"/>
              </a:ext>
            </a:extLst>
          </p:cNvPr>
          <p:cNvSpPr>
            <a:spLocks noGrp="1"/>
          </p:cNvSpPr>
          <p:nvPr>
            <p:ph type="title"/>
          </p:nvPr>
        </p:nvSpPr>
        <p:spPr>
          <a:xfrm>
            <a:off x="838200" y="365126"/>
            <a:ext cx="10144125" cy="768350"/>
          </a:xfrm>
        </p:spPr>
        <p:txBody>
          <a:bodyPr/>
          <a:lstStyle/>
          <a:p>
            <a:r>
              <a:rPr lang="de-DE" dirty="0"/>
              <a:t>Comparison of Spoofing Types</a:t>
            </a:r>
            <a:endParaRPr lang="en-GB" dirty="0"/>
          </a:p>
        </p:txBody>
      </p:sp>
      <p:sp>
        <p:nvSpPr>
          <p:cNvPr id="3" name="Content Placeholder 2">
            <a:extLst>
              <a:ext uri="{FF2B5EF4-FFF2-40B4-BE49-F238E27FC236}">
                <a16:creationId xmlns:a16="http://schemas.microsoft.com/office/drawing/2014/main" id="{27FA4D4A-3689-0772-B391-29457B48E7E4}"/>
              </a:ext>
            </a:extLst>
          </p:cNvPr>
          <p:cNvSpPr>
            <a:spLocks noGrp="1"/>
          </p:cNvSpPr>
          <p:nvPr>
            <p:ph idx="1"/>
          </p:nvPr>
        </p:nvSpPr>
        <p:spPr>
          <a:xfrm>
            <a:off x="869949" y="1253331"/>
            <a:ext cx="10515600" cy="4351338"/>
          </a:xfrm>
        </p:spPr>
        <p:txBody>
          <a:bodyPr>
            <a:normAutofit/>
          </a:bodyPr>
          <a:lstStyle/>
          <a:p>
            <a:pPr>
              <a:buFont typeface="Arial" panose="020B0604020202020204" pitchFamily="34" charset="0"/>
              <a:buChar char="•"/>
            </a:pPr>
            <a:r>
              <a:rPr lang="en-US" b="1" dirty="0"/>
              <a:t>Process:</a:t>
            </a:r>
          </a:p>
          <a:p>
            <a:pPr>
              <a:buFont typeface="Arial" panose="020B0604020202020204" pitchFamily="34" charset="0"/>
              <a:buChar char="•"/>
            </a:pPr>
            <a:r>
              <a:rPr lang="en-US" dirty="0"/>
              <a:t>Simulated each spoofing type using unique dynamics.</a:t>
            </a:r>
          </a:p>
          <a:p>
            <a:pPr>
              <a:buFont typeface="Arial" panose="020B0604020202020204" pitchFamily="34" charset="0"/>
              <a:buChar char="•"/>
            </a:pPr>
            <a:r>
              <a:rPr lang="en-US" dirty="0"/>
              <a:t>Measured deviations, rate of change, and threshold crossing.</a:t>
            </a:r>
          </a:p>
          <a:p>
            <a:pPr marL="0" indent="0">
              <a:buNone/>
            </a:pPr>
            <a:r>
              <a:rPr lang="en-US" b="1" dirty="0"/>
              <a:t>Metrics Evaluated</a:t>
            </a:r>
            <a:r>
              <a:rPr lang="en-US" dirty="0"/>
              <a:t>:</a:t>
            </a:r>
          </a:p>
          <a:p>
            <a:pPr>
              <a:buFont typeface="Arial" panose="020B0604020202020204" pitchFamily="34" charset="0"/>
              <a:buChar char="•"/>
            </a:pPr>
            <a:r>
              <a:rPr lang="en-US" dirty="0"/>
              <a:t>Maximum Deviation (quantifies error severity).</a:t>
            </a:r>
          </a:p>
          <a:p>
            <a:pPr>
              <a:buFont typeface="Arial" panose="020B0604020202020204" pitchFamily="34" charset="0"/>
              <a:buChar char="•"/>
            </a:pPr>
            <a:r>
              <a:rPr lang="en-US" dirty="0"/>
              <a:t>Rate of Change (measures signal stability).</a:t>
            </a:r>
          </a:p>
          <a:p>
            <a:pPr>
              <a:buFont typeface="Arial" panose="020B0604020202020204" pitchFamily="34" charset="0"/>
              <a:buChar char="•"/>
            </a:pPr>
            <a:r>
              <a:rPr lang="en-US" dirty="0"/>
              <a:t>Threshold Crossing (detectability).</a:t>
            </a:r>
          </a:p>
          <a:p>
            <a:pPr>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C9B49670-C7D4-3B49-ECDA-11DC514314B0}"/>
              </a:ext>
            </a:extLst>
          </p:cNvPr>
          <p:cNvGraphicFramePr>
            <a:graphicFrameLocks noGrp="1"/>
          </p:cNvGraphicFramePr>
          <p:nvPr>
            <p:extLst>
              <p:ext uri="{D42A27DB-BD31-4B8C-83A1-F6EECF244321}">
                <p14:modId xmlns:p14="http://schemas.microsoft.com/office/powerpoint/2010/main" val="487746106"/>
              </p:ext>
            </p:extLst>
          </p:nvPr>
        </p:nvGraphicFramePr>
        <p:xfrm>
          <a:off x="2853368" y="4718684"/>
          <a:ext cx="7998248" cy="1872519"/>
        </p:xfrm>
        <a:graphic>
          <a:graphicData uri="http://schemas.openxmlformats.org/drawingml/2006/table">
            <a:tbl>
              <a:tblPr firstRow="1" bandRow="1">
                <a:tableStyleId>{5C22544A-7EE6-4342-B048-85BDC9FD1C3A}</a:tableStyleId>
              </a:tblPr>
              <a:tblGrid>
                <a:gridCol w="1999562">
                  <a:extLst>
                    <a:ext uri="{9D8B030D-6E8A-4147-A177-3AD203B41FA5}">
                      <a16:colId xmlns:a16="http://schemas.microsoft.com/office/drawing/2014/main" val="21092618"/>
                    </a:ext>
                  </a:extLst>
                </a:gridCol>
                <a:gridCol w="1999562">
                  <a:extLst>
                    <a:ext uri="{9D8B030D-6E8A-4147-A177-3AD203B41FA5}">
                      <a16:colId xmlns:a16="http://schemas.microsoft.com/office/drawing/2014/main" val="1850779351"/>
                    </a:ext>
                  </a:extLst>
                </a:gridCol>
                <a:gridCol w="1999562">
                  <a:extLst>
                    <a:ext uri="{9D8B030D-6E8A-4147-A177-3AD203B41FA5}">
                      <a16:colId xmlns:a16="http://schemas.microsoft.com/office/drawing/2014/main" val="1940935079"/>
                    </a:ext>
                  </a:extLst>
                </a:gridCol>
                <a:gridCol w="1999562">
                  <a:extLst>
                    <a:ext uri="{9D8B030D-6E8A-4147-A177-3AD203B41FA5}">
                      <a16:colId xmlns:a16="http://schemas.microsoft.com/office/drawing/2014/main" val="386662754"/>
                    </a:ext>
                  </a:extLst>
                </a:gridCol>
              </a:tblGrid>
              <a:tr h="775239">
                <a:tc>
                  <a:txBody>
                    <a:bodyPr/>
                    <a:lstStyle/>
                    <a:p>
                      <a:r>
                        <a:rPr lang="en-GB" dirty="0"/>
                        <a:t>Spoofing Type	</a:t>
                      </a:r>
                    </a:p>
                  </a:txBody>
                  <a:tcPr/>
                </a:tc>
                <a:tc>
                  <a:txBody>
                    <a:bodyPr/>
                    <a:lstStyle/>
                    <a:p>
                      <a:r>
                        <a:rPr lang="en-GB" dirty="0"/>
                        <a:t>Max Deviation	</a:t>
                      </a:r>
                    </a:p>
                  </a:txBody>
                  <a:tcPr/>
                </a:tc>
                <a:tc>
                  <a:txBody>
                    <a:bodyPr/>
                    <a:lstStyle/>
                    <a:p>
                      <a:r>
                        <a:rPr lang="en-GB" dirty="0"/>
                        <a:t>Error Percentage	</a:t>
                      </a:r>
                    </a:p>
                  </a:txBody>
                  <a:tcPr/>
                </a:tc>
                <a:tc>
                  <a:txBody>
                    <a:bodyPr/>
                    <a:lstStyle/>
                    <a:p>
                      <a:r>
                        <a:rPr lang="en-GB" dirty="0"/>
                        <a:t>Noise Duration	</a:t>
                      </a:r>
                    </a:p>
                  </a:txBody>
                  <a:tcPr>
                    <a:lnR w="12700" cmpd="sng">
                      <a:noFill/>
                    </a:lnR>
                  </a:tcPr>
                </a:tc>
                <a:extLst>
                  <a:ext uri="{0D108BD9-81ED-4DB2-BD59-A6C34878D82A}">
                    <a16:rowId xmlns:a16="http://schemas.microsoft.com/office/drawing/2014/main" val="2957153096"/>
                  </a:ext>
                </a:extLst>
              </a:tr>
              <a:tr h="310096">
                <a:tc>
                  <a:txBody>
                    <a:bodyPr/>
                    <a:lstStyle/>
                    <a:p>
                      <a:r>
                        <a:rPr lang="en-GB" dirty="0"/>
                        <a:t>GPS	</a:t>
                      </a:r>
                    </a:p>
                  </a:txBody>
                  <a:tcPr/>
                </a:tc>
                <a:tc>
                  <a:txBody>
                    <a:bodyPr/>
                    <a:lstStyle/>
                    <a:p>
                      <a:r>
                        <a:rPr lang="de-DE" dirty="0"/>
                        <a:t>3.5 m</a:t>
                      </a:r>
                    </a:p>
                  </a:txBody>
                  <a:tcPr anchor="ctr"/>
                </a:tc>
                <a:tc>
                  <a:txBody>
                    <a:bodyPr/>
                    <a:lstStyle/>
                    <a:p>
                      <a:r>
                        <a:rPr lang="de-DE" dirty="0"/>
                        <a:t>35%</a:t>
                      </a:r>
                      <a:endParaRPr lang="en-GB" dirty="0"/>
                    </a:p>
                  </a:txBody>
                  <a:tcPr/>
                </a:tc>
                <a:tc>
                  <a:txBody>
                    <a:bodyPr/>
                    <a:lstStyle/>
                    <a:p>
                      <a:r>
                        <a:rPr lang="de-DE" dirty="0"/>
                        <a:t>t =2 to 9 seconds</a:t>
                      </a:r>
                    </a:p>
                  </a:txBody>
                  <a:tcPr anchor="ctr"/>
                </a:tc>
                <a:extLst>
                  <a:ext uri="{0D108BD9-81ED-4DB2-BD59-A6C34878D82A}">
                    <a16:rowId xmlns:a16="http://schemas.microsoft.com/office/drawing/2014/main" val="318843614"/>
                  </a:ext>
                </a:extLst>
              </a:tr>
              <a:tr h="317722">
                <a:tc>
                  <a:txBody>
                    <a:bodyPr/>
                    <a:lstStyle/>
                    <a:p>
                      <a:r>
                        <a:rPr lang="en-GB" dirty="0"/>
                        <a:t>Time</a:t>
                      </a:r>
                    </a:p>
                  </a:txBody>
                  <a:tcPr/>
                </a:tc>
                <a:tc>
                  <a:txBody>
                    <a:bodyPr/>
                    <a:lstStyle/>
                    <a:p>
                      <a:r>
                        <a:rPr lang="de-DE" dirty="0"/>
                        <a:t>1.5 s</a:t>
                      </a:r>
                    </a:p>
                  </a:txBody>
                  <a:tcPr anchor="ctr"/>
                </a:tc>
                <a:tc>
                  <a:txBody>
                    <a:bodyPr/>
                    <a:lstStyle/>
                    <a:p>
                      <a:r>
                        <a:rPr lang="de-DE" dirty="0"/>
                        <a:t>15%</a:t>
                      </a:r>
                    </a:p>
                  </a:txBody>
                  <a:tcPr anchor="ctr"/>
                </a:tc>
                <a:tc>
                  <a:txBody>
                    <a:bodyPr/>
                    <a:lstStyle/>
                    <a:p>
                      <a:r>
                        <a:rPr lang="de-DE" dirty="0"/>
                        <a:t>t =2 to 6 seconds</a:t>
                      </a:r>
                    </a:p>
                  </a:txBody>
                  <a:tcPr anchor="ctr"/>
                </a:tc>
                <a:extLst>
                  <a:ext uri="{0D108BD9-81ED-4DB2-BD59-A6C34878D82A}">
                    <a16:rowId xmlns:a16="http://schemas.microsoft.com/office/drawing/2014/main" val="341608340"/>
                  </a:ext>
                </a:extLst>
              </a:tr>
              <a:tr h="310096">
                <a:tc>
                  <a:txBody>
                    <a:bodyPr/>
                    <a:lstStyle/>
                    <a:p>
                      <a:r>
                        <a:rPr lang="en-GB" dirty="0"/>
                        <a:t>Sensor</a:t>
                      </a:r>
                    </a:p>
                  </a:txBody>
                  <a:tcPr/>
                </a:tc>
                <a:tc>
                  <a:txBody>
                    <a:bodyPr/>
                    <a:lstStyle/>
                    <a:p>
                      <a:r>
                        <a:rPr lang="de-DE" dirty="0"/>
                        <a:t>4 m</a:t>
                      </a:r>
                    </a:p>
                  </a:txBody>
                  <a:tcPr anchor="ctr"/>
                </a:tc>
                <a:tc>
                  <a:txBody>
                    <a:bodyPr/>
                    <a:lstStyle/>
                    <a:p>
                      <a:r>
                        <a:rPr lang="de-DE" dirty="0"/>
                        <a:t>20%</a:t>
                      </a:r>
                    </a:p>
                  </a:txBody>
                  <a:tcPr anchor="ctr"/>
                </a:tc>
                <a:tc>
                  <a:txBody>
                    <a:bodyPr/>
                    <a:lstStyle/>
                    <a:p>
                      <a:r>
                        <a:rPr lang="de-DE" dirty="0"/>
                        <a:t>t =3 to 6 seconds</a:t>
                      </a:r>
                    </a:p>
                  </a:txBody>
                  <a:tcPr anchor="ctr"/>
                </a:tc>
                <a:extLst>
                  <a:ext uri="{0D108BD9-81ED-4DB2-BD59-A6C34878D82A}">
                    <a16:rowId xmlns:a16="http://schemas.microsoft.com/office/drawing/2014/main" val="914703960"/>
                  </a:ext>
                </a:extLst>
              </a:tr>
            </a:tbl>
          </a:graphicData>
        </a:graphic>
      </p:graphicFrame>
      <p:sp>
        <p:nvSpPr>
          <p:cNvPr id="4" name="Slide Number Placeholder 3">
            <a:extLst>
              <a:ext uri="{FF2B5EF4-FFF2-40B4-BE49-F238E27FC236}">
                <a16:creationId xmlns:a16="http://schemas.microsoft.com/office/drawing/2014/main" id="{7E16D181-020B-1585-C034-9F0AE53E8541}"/>
              </a:ext>
            </a:extLst>
          </p:cNvPr>
          <p:cNvSpPr>
            <a:spLocks noGrp="1"/>
          </p:cNvSpPr>
          <p:nvPr>
            <p:ph type="sldNum" sz="quarter" idx="12"/>
          </p:nvPr>
        </p:nvSpPr>
        <p:spPr/>
        <p:txBody>
          <a:bodyPr/>
          <a:lstStyle/>
          <a:p>
            <a:fld id="{22810CA9-09AF-4604-AA58-A6CA2095A468}" type="slidenum">
              <a:rPr lang="en-GB" smtClean="0"/>
              <a:t>20</a:t>
            </a:fld>
            <a:endParaRPr lang="en-GB"/>
          </a:p>
        </p:txBody>
      </p:sp>
    </p:spTree>
    <p:extLst>
      <p:ext uri="{BB962C8B-B14F-4D97-AF65-F5344CB8AC3E}">
        <p14:creationId xmlns:p14="http://schemas.microsoft.com/office/powerpoint/2010/main" val="315150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3590D-ED88-5F9D-2FAA-5D54E8B6F29E}"/>
              </a:ext>
            </a:extLst>
          </p:cNvPr>
          <p:cNvSpPr>
            <a:spLocks noGrp="1"/>
          </p:cNvSpPr>
          <p:nvPr>
            <p:ph type="title"/>
          </p:nvPr>
        </p:nvSpPr>
        <p:spPr>
          <a:xfrm>
            <a:off x="6803409" y="762001"/>
            <a:ext cx="4156512" cy="1708244"/>
          </a:xfrm>
        </p:spPr>
        <p:txBody>
          <a:bodyPr anchor="ctr">
            <a:normAutofit/>
          </a:bodyPr>
          <a:lstStyle/>
          <a:p>
            <a:r>
              <a:rPr lang="en-US" sz="3700" dirty="0"/>
              <a:t>An  Implementation of GPS Spoofing in Real World using API</a:t>
            </a:r>
            <a:endParaRPr lang="en-GB" sz="3700" dirty="0"/>
          </a:p>
        </p:txBody>
      </p:sp>
      <p:pic>
        <p:nvPicPr>
          <p:cNvPr id="6" name="Picture 5">
            <a:extLst>
              <a:ext uri="{FF2B5EF4-FFF2-40B4-BE49-F238E27FC236}">
                <a16:creationId xmlns:a16="http://schemas.microsoft.com/office/drawing/2014/main" id="{251D7FA6-86D4-AA96-97E2-DBE2B56A59BB}"/>
              </a:ext>
            </a:extLst>
          </p:cNvPr>
          <p:cNvPicPr>
            <a:picLocks noChangeAspect="1"/>
          </p:cNvPicPr>
          <p:nvPr/>
        </p:nvPicPr>
        <p:blipFill>
          <a:blip r:embed="rId2"/>
          <a:srcRect l="17569" r="23096" b="-2"/>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DB5573EE-9802-ECDD-0B86-FA7346DE3DA7}"/>
              </a:ext>
            </a:extLst>
          </p:cNvPr>
          <p:cNvSpPr>
            <a:spLocks noGrp="1"/>
          </p:cNvSpPr>
          <p:nvPr>
            <p:ph idx="1"/>
          </p:nvPr>
        </p:nvSpPr>
        <p:spPr>
          <a:xfrm>
            <a:off x="6803409" y="2470245"/>
            <a:ext cx="4156512" cy="3769835"/>
          </a:xfrm>
        </p:spPr>
        <p:txBody>
          <a:bodyPr anchor="ctr">
            <a:normAutofit/>
          </a:bodyPr>
          <a:lstStyle/>
          <a:p>
            <a:pPr marL="0" indent="0">
              <a:buNone/>
            </a:pPr>
            <a:r>
              <a:rPr lang="en-GB" sz="2000" dirty="0"/>
              <a:t>Goal:</a:t>
            </a:r>
          </a:p>
          <a:p>
            <a:r>
              <a:rPr lang="en-GB" sz="2000" dirty="0"/>
              <a:t>Simulate GPS spoofing effects on a vehicle’s movement.</a:t>
            </a:r>
          </a:p>
          <a:p>
            <a:r>
              <a:rPr lang="en-GB" sz="2000" dirty="0"/>
              <a:t>Show incremental spoofing dynamics and their combined impact.</a:t>
            </a:r>
          </a:p>
        </p:txBody>
      </p:sp>
      <p:sp>
        <p:nvSpPr>
          <p:cNvPr id="4" name="Slide Number Placeholder 3">
            <a:extLst>
              <a:ext uri="{FF2B5EF4-FFF2-40B4-BE49-F238E27FC236}">
                <a16:creationId xmlns:a16="http://schemas.microsoft.com/office/drawing/2014/main" id="{245644AB-66BC-78CF-70B1-6CDB9D084026}"/>
              </a:ext>
            </a:extLst>
          </p:cNvPr>
          <p:cNvSpPr>
            <a:spLocks noGrp="1"/>
          </p:cNvSpPr>
          <p:nvPr>
            <p:ph type="sldNum" sz="quarter" idx="12"/>
          </p:nvPr>
        </p:nvSpPr>
        <p:spPr>
          <a:xfrm>
            <a:off x="10657268" y="6356350"/>
            <a:ext cx="1275652" cy="365125"/>
          </a:xfrm>
        </p:spPr>
        <p:txBody>
          <a:bodyPr>
            <a:normAutofit/>
          </a:bodyPr>
          <a:lstStyle/>
          <a:p>
            <a:pPr>
              <a:spcAft>
                <a:spcPts val="600"/>
              </a:spcAft>
            </a:pPr>
            <a:fld id="{22810CA9-09AF-4604-AA58-A6CA2095A468}" type="slidenum">
              <a:rPr lang="en-GB">
                <a:solidFill>
                  <a:schemeClr val="tx1"/>
                </a:solidFill>
              </a:rPr>
              <a:pPr>
                <a:spcAft>
                  <a:spcPts val="600"/>
                </a:spcAft>
              </a:pPr>
              <a:t>21</a:t>
            </a:fld>
            <a:endParaRPr lang="en-GB">
              <a:solidFill>
                <a:schemeClr val="tx1"/>
              </a:solidFill>
            </a:endParaRPr>
          </a:p>
        </p:txBody>
      </p:sp>
    </p:spTree>
    <p:extLst>
      <p:ext uri="{BB962C8B-B14F-4D97-AF65-F5344CB8AC3E}">
        <p14:creationId xmlns:p14="http://schemas.microsoft.com/office/powerpoint/2010/main" val="3535611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0ADA-5A50-6D4A-59DE-07B52556E06D}"/>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F8D2CFC1-B7F4-802E-3B9B-0E4579422FF9}"/>
              </a:ext>
            </a:extLst>
          </p:cNvPr>
          <p:cNvSpPr>
            <a:spLocks noGrp="1"/>
          </p:cNvSpPr>
          <p:nvPr>
            <p:ph type="sldNum" sz="quarter" idx="12"/>
          </p:nvPr>
        </p:nvSpPr>
        <p:spPr/>
        <p:txBody>
          <a:bodyPr/>
          <a:lstStyle/>
          <a:p>
            <a:fld id="{22810CA9-09AF-4604-AA58-A6CA2095A468}" type="slidenum">
              <a:rPr lang="en-GB" smtClean="0"/>
              <a:t>22</a:t>
            </a:fld>
            <a:endParaRPr lang="en-GB"/>
          </a:p>
        </p:txBody>
      </p:sp>
      <p:pic>
        <p:nvPicPr>
          <p:cNvPr id="8" name="Content Placeholder 7">
            <a:extLst>
              <a:ext uri="{FF2B5EF4-FFF2-40B4-BE49-F238E27FC236}">
                <a16:creationId xmlns:a16="http://schemas.microsoft.com/office/drawing/2014/main" id="{ECDE7F1F-05AB-F12B-7E32-57D3848DED04}"/>
              </a:ext>
            </a:extLst>
          </p:cNvPr>
          <p:cNvPicPr>
            <a:picLocks noGrp="1" noChangeAspect="1"/>
          </p:cNvPicPr>
          <p:nvPr>
            <p:ph idx="1"/>
          </p:nvPr>
        </p:nvPicPr>
        <p:blipFill>
          <a:blip r:embed="rId3"/>
          <a:stretch>
            <a:fillRect/>
          </a:stretch>
        </p:blipFill>
        <p:spPr>
          <a:xfrm>
            <a:off x="389378" y="365125"/>
            <a:ext cx="11413243" cy="5848388"/>
          </a:xfrm>
          <a:prstGeom prst="rect">
            <a:avLst/>
          </a:prstGeom>
        </p:spPr>
      </p:pic>
      <p:cxnSp>
        <p:nvCxnSpPr>
          <p:cNvPr id="6" name="Straight Arrow Connector 5">
            <a:extLst>
              <a:ext uri="{FF2B5EF4-FFF2-40B4-BE49-F238E27FC236}">
                <a16:creationId xmlns:a16="http://schemas.microsoft.com/office/drawing/2014/main" id="{439950C5-A81F-C7A6-7742-79AA54421F03}"/>
              </a:ext>
            </a:extLst>
          </p:cNvPr>
          <p:cNvCxnSpPr>
            <a:cxnSpLocks/>
          </p:cNvCxnSpPr>
          <p:nvPr/>
        </p:nvCxnSpPr>
        <p:spPr>
          <a:xfrm>
            <a:off x="2302525" y="4103864"/>
            <a:ext cx="1145755" cy="6884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DFD1D9E-98B6-EACB-2467-3F2510CD7441}"/>
              </a:ext>
            </a:extLst>
          </p:cNvPr>
          <p:cNvCxnSpPr>
            <a:cxnSpLocks/>
          </p:cNvCxnSpPr>
          <p:nvPr/>
        </p:nvCxnSpPr>
        <p:spPr>
          <a:xfrm>
            <a:off x="3913742" y="2822307"/>
            <a:ext cx="349786" cy="9124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A8D45A0A-9509-5E8D-69CD-56F0D40D6B79}"/>
              </a:ext>
            </a:extLst>
          </p:cNvPr>
          <p:cNvCxnSpPr>
            <a:cxnSpLocks/>
          </p:cNvCxnSpPr>
          <p:nvPr/>
        </p:nvCxnSpPr>
        <p:spPr>
          <a:xfrm flipH="1" flipV="1">
            <a:off x="7039778" y="2610998"/>
            <a:ext cx="1088834" cy="10355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8F21E4A1-268E-8DDB-3DB6-1D87D8937850}"/>
              </a:ext>
            </a:extLst>
          </p:cNvPr>
          <p:cNvCxnSpPr>
            <a:cxnSpLocks/>
          </p:cNvCxnSpPr>
          <p:nvPr/>
        </p:nvCxnSpPr>
        <p:spPr>
          <a:xfrm flipV="1">
            <a:off x="10289754" y="3172723"/>
            <a:ext cx="339687" cy="8431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FF399E28-3296-E8B6-9DD9-A45D292C77EB}"/>
              </a:ext>
            </a:extLst>
          </p:cNvPr>
          <p:cNvSpPr txBox="1"/>
          <p:nvPr/>
        </p:nvSpPr>
        <p:spPr>
          <a:xfrm>
            <a:off x="2891927" y="4792337"/>
            <a:ext cx="2043630" cy="738664"/>
          </a:xfrm>
          <a:prstGeom prst="rect">
            <a:avLst/>
          </a:prstGeom>
          <a:noFill/>
        </p:spPr>
        <p:txBody>
          <a:bodyPr wrap="square" rtlCol="0">
            <a:spAutoFit/>
          </a:bodyPr>
          <a:lstStyle/>
          <a:p>
            <a:r>
              <a:rPr lang="en-US" sz="1400" b="1" dirty="0"/>
              <a:t>Original Path: </a:t>
            </a:r>
            <a:r>
              <a:rPr lang="en-US" sz="1400" b="1" dirty="0">
                <a:solidFill>
                  <a:srgbClr val="0070C0"/>
                </a:solidFill>
              </a:rPr>
              <a:t>Blue line</a:t>
            </a:r>
            <a:r>
              <a:rPr lang="en-US" sz="1400" b="1" dirty="0"/>
              <a:t>, fetched using ORS API.</a:t>
            </a:r>
            <a:endParaRPr lang="en-GB" sz="1400" b="1" dirty="0"/>
          </a:p>
        </p:txBody>
      </p:sp>
      <p:sp>
        <p:nvSpPr>
          <p:cNvPr id="20" name="TextBox 19">
            <a:extLst>
              <a:ext uri="{FF2B5EF4-FFF2-40B4-BE49-F238E27FC236}">
                <a16:creationId xmlns:a16="http://schemas.microsoft.com/office/drawing/2014/main" id="{CC848996-2FB1-F1E9-6329-6739B7807C8D}"/>
              </a:ext>
            </a:extLst>
          </p:cNvPr>
          <p:cNvSpPr txBox="1"/>
          <p:nvPr/>
        </p:nvSpPr>
        <p:spPr>
          <a:xfrm>
            <a:off x="3600679" y="3646583"/>
            <a:ext cx="2043630" cy="738664"/>
          </a:xfrm>
          <a:prstGeom prst="rect">
            <a:avLst/>
          </a:prstGeom>
          <a:noFill/>
        </p:spPr>
        <p:txBody>
          <a:bodyPr wrap="square" rtlCol="0">
            <a:spAutoFit/>
          </a:bodyPr>
          <a:lstStyle/>
          <a:p>
            <a:r>
              <a:rPr lang="en-GB" sz="1400" b="1" dirty="0"/>
              <a:t>Incremental Effects: Oscillations, drift, noise (</a:t>
            </a:r>
            <a:r>
              <a:rPr lang="en-GB" sz="1400" b="1" dirty="0">
                <a:solidFill>
                  <a:schemeClr val="accent2"/>
                </a:solidFill>
              </a:rPr>
              <a:t>Orange line</a:t>
            </a:r>
            <a:r>
              <a:rPr lang="en-GB" sz="1400" b="1" dirty="0"/>
              <a:t>).</a:t>
            </a:r>
          </a:p>
        </p:txBody>
      </p:sp>
      <p:sp>
        <p:nvSpPr>
          <p:cNvPr id="24" name="TextBox 23">
            <a:extLst>
              <a:ext uri="{FF2B5EF4-FFF2-40B4-BE49-F238E27FC236}">
                <a16:creationId xmlns:a16="http://schemas.microsoft.com/office/drawing/2014/main" id="{54EF7889-3321-7E9B-DD28-42735995423D}"/>
              </a:ext>
            </a:extLst>
          </p:cNvPr>
          <p:cNvSpPr txBox="1"/>
          <p:nvPr/>
        </p:nvSpPr>
        <p:spPr>
          <a:xfrm>
            <a:off x="7193957" y="3676251"/>
            <a:ext cx="2174110" cy="738664"/>
          </a:xfrm>
          <a:prstGeom prst="rect">
            <a:avLst/>
          </a:prstGeom>
          <a:noFill/>
        </p:spPr>
        <p:txBody>
          <a:bodyPr wrap="square">
            <a:spAutoFit/>
          </a:bodyPr>
          <a:lstStyle/>
          <a:p>
            <a:r>
              <a:rPr lang="en-GB" sz="1400" b="1" dirty="0"/>
              <a:t>Major Spoof Event: Leads the car onto a wrong route (</a:t>
            </a:r>
            <a:r>
              <a:rPr lang="en-GB" sz="1400" b="1" dirty="0">
                <a:solidFill>
                  <a:srgbClr val="FF0000"/>
                </a:solidFill>
              </a:rPr>
              <a:t>Red line</a:t>
            </a:r>
            <a:r>
              <a:rPr lang="en-GB" sz="1400" b="1" dirty="0"/>
              <a:t>)</a:t>
            </a:r>
          </a:p>
        </p:txBody>
      </p:sp>
      <p:sp>
        <p:nvSpPr>
          <p:cNvPr id="26" name="TextBox 25">
            <a:extLst>
              <a:ext uri="{FF2B5EF4-FFF2-40B4-BE49-F238E27FC236}">
                <a16:creationId xmlns:a16="http://schemas.microsoft.com/office/drawing/2014/main" id="{E4CB13E8-7C27-E46A-454F-210806AD72AB}"/>
              </a:ext>
            </a:extLst>
          </p:cNvPr>
          <p:cNvSpPr txBox="1"/>
          <p:nvPr/>
        </p:nvSpPr>
        <p:spPr>
          <a:xfrm>
            <a:off x="10051973" y="3924880"/>
            <a:ext cx="1383535" cy="523220"/>
          </a:xfrm>
          <a:prstGeom prst="rect">
            <a:avLst/>
          </a:prstGeom>
          <a:noFill/>
        </p:spPr>
        <p:txBody>
          <a:bodyPr wrap="square" rtlCol="0">
            <a:spAutoFit/>
          </a:bodyPr>
          <a:lstStyle/>
          <a:p>
            <a:r>
              <a:rPr lang="en-GB" sz="1400" b="1" dirty="0"/>
              <a:t>Tesla Electric</a:t>
            </a:r>
          </a:p>
          <a:p>
            <a:r>
              <a:rPr lang="en-GB" sz="1400" b="1" dirty="0"/>
              <a:t>Vehicle</a:t>
            </a:r>
          </a:p>
        </p:txBody>
      </p:sp>
    </p:spTree>
    <p:extLst>
      <p:ext uri="{BB962C8B-B14F-4D97-AF65-F5344CB8AC3E}">
        <p14:creationId xmlns:p14="http://schemas.microsoft.com/office/powerpoint/2010/main" val="2712073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F280-225D-7232-C655-F16527CD60D6}"/>
              </a:ext>
            </a:extLst>
          </p:cNvPr>
          <p:cNvSpPr>
            <a:spLocks noGrp="1"/>
          </p:cNvSpPr>
          <p:nvPr>
            <p:ph type="title"/>
          </p:nvPr>
        </p:nvSpPr>
        <p:spPr>
          <a:xfrm>
            <a:off x="838200" y="365125"/>
            <a:ext cx="8471053" cy="670461"/>
          </a:xfrm>
        </p:spPr>
        <p:txBody>
          <a:bodyPr>
            <a:normAutofit fontScale="90000"/>
          </a:bodyPr>
          <a:lstStyle/>
          <a:p>
            <a:r>
              <a:rPr lang="en-GB" dirty="0"/>
              <a:t>Step-by-Step Process</a:t>
            </a:r>
          </a:p>
        </p:txBody>
      </p:sp>
      <p:sp>
        <p:nvSpPr>
          <p:cNvPr id="3" name="Content Placeholder 2">
            <a:extLst>
              <a:ext uri="{FF2B5EF4-FFF2-40B4-BE49-F238E27FC236}">
                <a16:creationId xmlns:a16="http://schemas.microsoft.com/office/drawing/2014/main" id="{528BD6A1-7B01-2079-35F4-72E0DA119837}"/>
              </a:ext>
            </a:extLst>
          </p:cNvPr>
          <p:cNvSpPr>
            <a:spLocks noGrp="1"/>
          </p:cNvSpPr>
          <p:nvPr>
            <p:ph idx="1"/>
          </p:nvPr>
        </p:nvSpPr>
        <p:spPr>
          <a:xfrm>
            <a:off x="695441" y="1323975"/>
            <a:ext cx="5771920" cy="5032375"/>
          </a:xfrm>
        </p:spPr>
        <p:txBody>
          <a:bodyPr>
            <a:normAutofit fontScale="77500" lnSpcReduction="20000"/>
          </a:bodyPr>
          <a:lstStyle/>
          <a:p>
            <a:pPr marL="0" indent="0">
              <a:buNone/>
            </a:pPr>
            <a:r>
              <a:rPr lang="en-US" b="1" dirty="0"/>
              <a:t>1. Original Path (Blue Line):</a:t>
            </a:r>
          </a:p>
          <a:p>
            <a:r>
              <a:rPr lang="en-US" dirty="0"/>
              <a:t>Real GPS route from dorm to university (via ORS API).</a:t>
            </a:r>
          </a:p>
          <a:p>
            <a:endParaRPr lang="en-US" dirty="0"/>
          </a:p>
          <a:p>
            <a:pPr marL="0" indent="0">
              <a:buNone/>
            </a:pPr>
            <a:r>
              <a:rPr lang="en-GB" b="1" dirty="0"/>
              <a:t>2. Incremental Spoofing Dynamics (Orange Line):</a:t>
            </a:r>
          </a:p>
          <a:p>
            <a:r>
              <a:rPr lang="en-GB" dirty="0"/>
              <a:t>Amplitude Variation: Small oscillations.</a:t>
            </a:r>
          </a:p>
          <a:p>
            <a:r>
              <a:rPr lang="en-GB" dirty="0"/>
              <a:t>Frequency Variation: Varying motion.</a:t>
            </a:r>
          </a:p>
          <a:p>
            <a:r>
              <a:rPr lang="en-GB" dirty="0"/>
              <a:t>Random Walk: Gradual drift.</a:t>
            </a:r>
          </a:p>
          <a:p>
            <a:r>
              <a:rPr lang="en-GB" dirty="0"/>
              <a:t>Gaussian Noise: Random jitter.</a:t>
            </a:r>
          </a:p>
          <a:p>
            <a:pPr marL="0" indent="0">
              <a:buNone/>
            </a:pPr>
            <a:endParaRPr lang="en-GB" dirty="0"/>
          </a:p>
          <a:p>
            <a:pPr marL="0" indent="0">
              <a:buNone/>
            </a:pPr>
            <a:r>
              <a:rPr lang="en-US" b="1" dirty="0"/>
              <a:t>3. Major Spoof Event (Red Line):</a:t>
            </a:r>
          </a:p>
          <a:p>
            <a:r>
              <a:rPr lang="en-US" dirty="0"/>
              <a:t>All dynamics combined at 50% of the route.</a:t>
            </a:r>
          </a:p>
          <a:p>
            <a:pPr>
              <a:buFont typeface="Arial" panose="020B0604020202020204" pitchFamily="34" charset="0"/>
              <a:buChar char="•"/>
            </a:pPr>
            <a:r>
              <a:rPr lang="en-US" dirty="0"/>
              <a:t>Redirects the car to a wrong route fetched using ORS.</a:t>
            </a:r>
          </a:p>
          <a:p>
            <a:endParaRPr lang="en-GB" dirty="0"/>
          </a:p>
        </p:txBody>
      </p:sp>
      <p:sp>
        <p:nvSpPr>
          <p:cNvPr id="4" name="Slide Number Placeholder 3">
            <a:extLst>
              <a:ext uri="{FF2B5EF4-FFF2-40B4-BE49-F238E27FC236}">
                <a16:creationId xmlns:a16="http://schemas.microsoft.com/office/drawing/2014/main" id="{BDA939E0-33A2-3AB6-E81A-26FD57EBE27A}"/>
              </a:ext>
            </a:extLst>
          </p:cNvPr>
          <p:cNvSpPr>
            <a:spLocks noGrp="1"/>
          </p:cNvSpPr>
          <p:nvPr>
            <p:ph type="sldNum" sz="quarter" idx="12"/>
          </p:nvPr>
        </p:nvSpPr>
        <p:spPr/>
        <p:txBody>
          <a:bodyPr/>
          <a:lstStyle/>
          <a:p>
            <a:fld id="{22810CA9-09AF-4604-AA58-A6CA2095A468}" type="slidenum">
              <a:rPr lang="en-GB" smtClean="0"/>
              <a:t>23</a:t>
            </a:fld>
            <a:endParaRPr lang="en-GB"/>
          </a:p>
        </p:txBody>
      </p:sp>
      <p:sp>
        <p:nvSpPr>
          <p:cNvPr id="22" name="TextBox 21">
            <a:extLst>
              <a:ext uri="{FF2B5EF4-FFF2-40B4-BE49-F238E27FC236}">
                <a16:creationId xmlns:a16="http://schemas.microsoft.com/office/drawing/2014/main" id="{F84D4467-4292-992A-669E-A6E7213F3061}"/>
              </a:ext>
            </a:extLst>
          </p:cNvPr>
          <p:cNvSpPr txBox="1"/>
          <p:nvPr/>
        </p:nvSpPr>
        <p:spPr>
          <a:xfrm>
            <a:off x="7642577" y="2133600"/>
            <a:ext cx="2901245" cy="1446550"/>
          </a:xfrm>
          <a:prstGeom prst="rect">
            <a:avLst/>
          </a:prstGeom>
          <a:noFill/>
        </p:spPr>
        <p:txBody>
          <a:bodyPr wrap="square" rtlCol="0">
            <a:spAutoFit/>
          </a:bodyPr>
          <a:lstStyle/>
          <a:p>
            <a:r>
              <a:rPr lang="en-GB" sz="4400" dirty="0">
                <a:highlight>
                  <a:srgbClr val="FFFF00"/>
                </a:highlight>
              </a:rPr>
              <a:t>Demo In Next Slide</a:t>
            </a:r>
          </a:p>
        </p:txBody>
      </p:sp>
      <p:sp>
        <p:nvSpPr>
          <p:cNvPr id="25" name="Arrow: Down 24">
            <a:extLst>
              <a:ext uri="{FF2B5EF4-FFF2-40B4-BE49-F238E27FC236}">
                <a16:creationId xmlns:a16="http://schemas.microsoft.com/office/drawing/2014/main" id="{00139BB9-37B0-B318-EBE3-05E1889D9D76}"/>
              </a:ext>
            </a:extLst>
          </p:cNvPr>
          <p:cNvSpPr/>
          <p:nvPr/>
        </p:nvSpPr>
        <p:spPr>
          <a:xfrm>
            <a:off x="8610600" y="3699756"/>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855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anim calcmode="lin" valueType="num">
                                      <p:cBhvr>
                                        <p:cTn id="1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anim calcmode="lin" valueType="num">
                                      <p:cBhvr>
                                        <p:cTn id="1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anim calcmode="lin" valueType="num">
                                      <p:cBhvr>
                                        <p:cTn id="2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1000"/>
                                        <p:tgtEl>
                                          <p:spTgt spid="3">
                                            <p:txEl>
                                              <p:pRg st="7" end="7"/>
                                            </p:txEl>
                                          </p:spTgt>
                                        </p:tgtEl>
                                      </p:cBhvr>
                                    </p:animEffect>
                                    <p:anim calcmode="lin" valueType="num">
                                      <p:cBhvr>
                                        <p:cTn id="3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4D17B-48CC-F9F3-13A2-DEF8F39773C8}"/>
              </a:ext>
            </a:extLst>
          </p:cNvPr>
          <p:cNvSpPr>
            <a:spLocks noGrp="1"/>
          </p:cNvSpPr>
          <p:nvPr>
            <p:ph type="title"/>
          </p:nvPr>
        </p:nvSpPr>
        <p:spPr/>
        <p:txBody>
          <a:bodyPr/>
          <a:lstStyle/>
          <a:p>
            <a:r>
              <a:rPr lang="en-GB" dirty="0"/>
              <a:t>Demo</a:t>
            </a:r>
          </a:p>
        </p:txBody>
      </p:sp>
      <p:sp>
        <p:nvSpPr>
          <p:cNvPr id="4" name="Slide Number Placeholder 3">
            <a:extLst>
              <a:ext uri="{FF2B5EF4-FFF2-40B4-BE49-F238E27FC236}">
                <a16:creationId xmlns:a16="http://schemas.microsoft.com/office/drawing/2014/main" id="{DE16E21A-6A21-6811-16B0-0D4ED28D609E}"/>
              </a:ext>
            </a:extLst>
          </p:cNvPr>
          <p:cNvSpPr>
            <a:spLocks noGrp="1"/>
          </p:cNvSpPr>
          <p:nvPr>
            <p:ph type="sldNum" sz="quarter" idx="12"/>
          </p:nvPr>
        </p:nvSpPr>
        <p:spPr/>
        <p:txBody>
          <a:bodyPr/>
          <a:lstStyle/>
          <a:p>
            <a:fld id="{22810CA9-09AF-4604-AA58-A6CA2095A468}" type="slidenum">
              <a:rPr lang="en-GB" smtClean="0"/>
              <a:t>24</a:t>
            </a:fld>
            <a:endParaRPr lang="en-GB"/>
          </a:p>
        </p:txBody>
      </p:sp>
      <p:sp>
        <p:nvSpPr>
          <p:cNvPr id="7" name="Content Placeholder 6">
            <a:extLst>
              <a:ext uri="{FF2B5EF4-FFF2-40B4-BE49-F238E27FC236}">
                <a16:creationId xmlns:a16="http://schemas.microsoft.com/office/drawing/2014/main" id="{C6E21F6E-5486-1D62-5695-BED86F8E4750}"/>
              </a:ext>
            </a:extLst>
          </p:cNvPr>
          <p:cNvSpPr>
            <a:spLocks noGrp="1"/>
          </p:cNvSpPr>
          <p:nvPr>
            <p:ph idx="1"/>
          </p:nvPr>
        </p:nvSpPr>
        <p:spPr/>
        <p:txBody>
          <a:bodyPr/>
          <a:lstStyle/>
          <a:p>
            <a:r>
              <a:rPr lang="en-US" dirty="0">
                <a:hlinkClick r:id="rId3" action="ppaction://hlinkfile"/>
              </a:rPr>
              <a:t>file:///C:/Users/shiha/OneDrive/Desktop/11th%20semester/Final%20Project/Javascript%20Visualisation%20-%20Attempt%20with%20Matlab%20-.html</a:t>
            </a:r>
            <a:endParaRPr lang="en-GB" dirty="0"/>
          </a:p>
        </p:txBody>
      </p:sp>
    </p:spTree>
    <p:extLst>
      <p:ext uri="{BB962C8B-B14F-4D97-AF65-F5344CB8AC3E}">
        <p14:creationId xmlns:p14="http://schemas.microsoft.com/office/powerpoint/2010/main" val="1789209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259D-D8A6-A66C-094E-EA122814597C}"/>
              </a:ext>
            </a:extLst>
          </p:cNvPr>
          <p:cNvSpPr>
            <a:spLocks noGrp="1"/>
          </p:cNvSpPr>
          <p:nvPr>
            <p:ph type="title"/>
          </p:nvPr>
        </p:nvSpPr>
        <p:spPr>
          <a:xfrm>
            <a:off x="876692" y="741391"/>
            <a:ext cx="5479719" cy="1616203"/>
          </a:xfrm>
        </p:spPr>
        <p:txBody>
          <a:bodyPr anchor="b">
            <a:normAutofit/>
          </a:bodyPr>
          <a:lstStyle/>
          <a:p>
            <a:r>
              <a:rPr lang="de-DE" sz="3200" b="1"/>
              <a:t>Discussion and Insights</a:t>
            </a:r>
            <a:endParaRPr lang="en-GB" sz="3200"/>
          </a:p>
        </p:txBody>
      </p:sp>
      <p:sp>
        <p:nvSpPr>
          <p:cNvPr id="3" name="Content Placeholder 2">
            <a:extLst>
              <a:ext uri="{FF2B5EF4-FFF2-40B4-BE49-F238E27FC236}">
                <a16:creationId xmlns:a16="http://schemas.microsoft.com/office/drawing/2014/main" id="{B46A4B89-BC26-373B-A5C6-D524E3B46FB0}"/>
              </a:ext>
            </a:extLst>
          </p:cNvPr>
          <p:cNvSpPr>
            <a:spLocks noGrp="1"/>
          </p:cNvSpPr>
          <p:nvPr>
            <p:ph idx="1"/>
          </p:nvPr>
        </p:nvSpPr>
        <p:spPr>
          <a:xfrm>
            <a:off x="876692" y="2533476"/>
            <a:ext cx="5479719" cy="3447832"/>
          </a:xfrm>
        </p:spPr>
        <p:txBody>
          <a:bodyPr anchor="t">
            <a:normAutofit/>
          </a:bodyPr>
          <a:lstStyle/>
          <a:p>
            <a:pPr marL="0" indent="0">
              <a:buNone/>
            </a:pPr>
            <a:r>
              <a:rPr lang="de-DE" sz="1700" b="1"/>
              <a:t>Findings</a:t>
            </a:r>
            <a:r>
              <a:rPr lang="de-DE" sz="1700"/>
              <a:t>:</a:t>
            </a:r>
          </a:p>
          <a:p>
            <a:pPr>
              <a:buFont typeface="Arial" panose="020B0604020202020204" pitchFamily="34" charset="0"/>
              <a:buChar char="•"/>
            </a:pPr>
            <a:r>
              <a:rPr lang="de-DE" sz="1700"/>
              <a:t>GPS spoofing: Path deviations can misguide vehicles.</a:t>
            </a:r>
          </a:p>
          <a:p>
            <a:pPr>
              <a:buFont typeface="Arial" panose="020B0604020202020204" pitchFamily="34" charset="0"/>
              <a:buChar char="•"/>
            </a:pPr>
            <a:r>
              <a:rPr lang="de-DE" sz="1700"/>
              <a:t>Time spoofing: Sync delays impact system reliability.</a:t>
            </a:r>
          </a:p>
          <a:p>
            <a:pPr>
              <a:buFont typeface="Arial" panose="020B0604020202020204" pitchFamily="34" charset="0"/>
              <a:buChar char="•"/>
            </a:pPr>
            <a:r>
              <a:rPr lang="de-DE" sz="1700"/>
              <a:t>LiDAR spoofing: False readings compromise obstacle detection.</a:t>
            </a:r>
          </a:p>
          <a:p>
            <a:pPr>
              <a:buFont typeface="Arial" panose="020B0604020202020204" pitchFamily="34" charset="0"/>
              <a:buChar char="•"/>
            </a:pPr>
            <a:endParaRPr lang="de-DE" sz="1700"/>
          </a:p>
          <a:p>
            <a:pPr marL="0" indent="0">
              <a:buNone/>
            </a:pPr>
            <a:r>
              <a:rPr lang="en-US" sz="1700" b="1"/>
              <a:t>Challenges</a:t>
            </a:r>
            <a:r>
              <a:rPr lang="en-US" sz="1700"/>
              <a:t>:</a:t>
            </a:r>
          </a:p>
          <a:p>
            <a:r>
              <a:rPr lang="en-US" sz="1700"/>
              <a:t>Balancing simplicity and realism in simulations.</a:t>
            </a:r>
          </a:p>
          <a:p>
            <a:pPr>
              <a:buFont typeface="Arial" panose="020B0604020202020204" pitchFamily="34" charset="0"/>
              <a:buChar char="•"/>
            </a:pPr>
            <a:r>
              <a:rPr lang="en-US" sz="1700"/>
              <a:t>Interpreting results in real-world contexts.</a:t>
            </a:r>
          </a:p>
          <a:p>
            <a:endParaRPr lang="en-GB" sz="1700"/>
          </a:p>
        </p:txBody>
      </p:sp>
      <p:pic>
        <p:nvPicPr>
          <p:cNvPr id="13" name="Picture 12" descr="A gaming object">
            <a:extLst>
              <a:ext uri="{FF2B5EF4-FFF2-40B4-BE49-F238E27FC236}">
                <a16:creationId xmlns:a16="http://schemas.microsoft.com/office/drawing/2014/main" id="{F4354EC7-D527-83F1-FAB6-84641D32E3F2}"/>
              </a:ext>
            </a:extLst>
          </p:cNvPr>
          <p:cNvPicPr>
            <a:picLocks noChangeAspect="1"/>
          </p:cNvPicPr>
          <p:nvPr/>
        </p:nvPicPr>
        <p:blipFill>
          <a:blip r:embed="rId2"/>
          <a:srcRect l="30123" r="22337" b="-1"/>
          <a:stretch/>
        </p:blipFill>
        <p:spPr>
          <a:xfrm>
            <a:off x="7270812" y="10"/>
            <a:ext cx="4921187" cy="6857990"/>
          </a:xfrm>
          <a:prstGeom prst="rect">
            <a:avLst/>
          </a:prstGeom>
        </p:spPr>
      </p:pic>
      <p:grpSp>
        <p:nvGrpSpPr>
          <p:cNvPr id="14" name="Group 13">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D2F3CD1-B9EF-DE7D-0E44-0E256D232C20}"/>
              </a:ext>
            </a:extLst>
          </p:cNvPr>
          <p:cNvSpPr>
            <a:spLocks noGrp="1"/>
          </p:cNvSpPr>
          <p:nvPr>
            <p:ph type="sldNum" sz="quarter" idx="12"/>
          </p:nvPr>
        </p:nvSpPr>
        <p:spPr/>
        <p:txBody>
          <a:bodyPr/>
          <a:lstStyle/>
          <a:p>
            <a:fld id="{22810CA9-09AF-4604-AA58-A6CA2095A468}" type="slidenum">
              <a:rPr lang="en-GB" smtClean="0"/>
              <a:t>25</a:t>
            </a:fld>
            <a:endParaRPr lang="en-GB"/>
          </a:p>
        </p:txBody>
      </p:sp>
    </p:spTree>
    <p:extLst>
      <p:ext uri="{BB962C8B-B14F-4D97-AF65-F5344CB8AC3E}">
        <p14:creationId xmlns:p14="http://schemas.microsoft.com/office/powerpoint/2010/main" val="1563489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1CBEF-6DA7-7D29-8B36-9FCEB2EF1A7F}"/>
              </a:ext>
            </a:extLst>
          </p:cNvPr>
          <p:cNvSpPr>
            <a:spLocks noGrp="1"/>
          </p:cNvSpPr>
          <p:nvPr>
            <p:ph type="title"/>
          </p:nvPr>
        </p:nvSpPr>
        <p:spPr>
          <a:xfrm>
            <a:off x="761800" y="762001"/>
            <a:ext cx="5334197" cy="1708242"/>
          </a:xfrm>
        </p:spPr>
        <p:txBody>
          <a:bodyPr anchor="ctr">
            <a:normAutofit/>
          </a:bodyPr>
          <a:lstStyle/>
          <a:p>
            <a:r>
              <a:rPr lang="de-DE" sz="4000"/>
              <a:t>Conclusion and Future Work</a:t>
            </a:r>
            <a:endParaRPr lang="en-GB" sz="4000"/>
          </a:p>
        </p:txBody>
      </p:sp>
      <p:sp>
        <p:nvSpPr>
          <p:cNvPr id="3" name="Content Placeholder 2">
            <a:extLst>
              <a:ext uri="{FF2B5EF4-FFF2-40B4-BE49-F238E27FC236}">
                <a16:creationId xmlns:a16="http://schemas.microsoft.com/office/drawing/2014/main" id="{B86E6274-CF21-1605-492F-5EF1D3787B6A}"/>
              </a:ext>
            </a:extLst>
          </p:cNvPr>
          <p:cNvSpPr>
            <a:spLocks noGrp="1"/>
          </p:cNvSpPr>
          <p:nvPr>
            <p:ph idx="1"/>
          </p:nvPr>
        </p:nvSpPr>
        <p:spPr>
          <a:xfrm>
            <a:off x="761800" y="2470244"/>
            <a:ext cx="5334197" cy="3769835"/>
          </a:xfrm>
        </p:spPr>
        <p:txBody>
          <a:bodyPr anchor="ctr">
            <a:normAutofit/>
          </a:bodyPr>
          <a:lstStyle/>
          <a:p>
            <a:pPr marL="0" indent="0">
              <a:buNone/>
            </a:pPr>
            <a:r>
              <a:rPr lang="en-US" sz="1700" b="1"/>
              <a:t>Summary</a:t>
            </a:r>
            <a:r>
              <a:rPr lang="en-US" sz="1700"/>
              <a:t>:</a:t>
            </a:r>
          </a:p>
          <a:p>
            <a:pPr>
              <a:buFont typeface="Arial" panose="020B0604020202020204" pitchFamily="34" charset="0"/>
              <a:buChar char="•"/>
            </a:pPr>
            <a:r>
              <a:rPr lang="en-US" sz="1700"/>
              <a:t>Spoofing attacks significantly disrupt AV safety and navigation.</a:t>
            </a:r>
          </a:p>
          <a:p>
            <a:pPr>
              <a:buFont typeface="Arial" panose="020B0604020202020204" pitchFamily="34" charset="0"/>
              <a:buChar char="•"/>
            </a:pPr>
            <a:r>
              <a:rPr lang="en-US" sz="1700"/>
              <a:t>GPS spoofing has the most direct impact on navigation.</a:t>
            </a:r>
          </a:p>
          <a:p>
            <a:pPr>
              <a:buFont typeface="Arial" panose="020B0604020202020204" pitchFamily="34" charset="0"/>
              <a:buChar char="•"/>
            </a:pPr>
            <a:endParaRPr lang="en-US" sz="1700"/>
          </a:p>
          <a:p>
            <a:pPr marL="0" indent="0">
              <a:buNone/>
            </a:pPr>
            <a:r>
              <a:rPr lang="en-US" sz="1700" b="1"/>
              <a:t>Future Directions</a:t>
            </a:r>
            <a:r>
              <a:rPr lang="en-US" sz="1700"/>
              <a:t>:</a:t>
            </a:r>
          </a:p>
          <a:p>
            <a:r>
              <a:rPr lang="en-US" sz="1700"/>
              <a:t>Real-world testing to validate findings.</a:t>
            </a:r>
          </a:p>
          <a:p>
            <a:pPr>
              <a:buFont typeface="Arial" panose="020B0604020202020204" pitchFamily="34" charset="0"/>
              <a:buChar char="•"/>
            </a:pPr>
            <a:r>
              <a:rPr lang="en-US" sz="1700"/>
              <a:t>Developing countermeasures for spoofing detection.</a:t>
            </a:r>
          </a:p>
          <a:p>
            <a:pPr>
              <a:buFont typeface="Arial" panose="020B0604020202020204" pitchFamily="34" charset="0"/>
              <a:buChar char="•"/>
            </a:pPr>
            <a:r>
              <a:rPr lang="en-US" sz="1700"/>
              <a:t>Exploring combined spoofing scenarios for deeper insights.</a:t>
            </a:r>
          </a:p>
          <a:p>
            <a:endParaRPr lang="en-GB" sz="1700"/>
          </a:p>
        </p:txBody>
      </p:sp>
      <p:pic>
        <p:nvPicPr>
          <p:cNvPr id="5" name="Picture 4" descr="A digital map">
            <a:extLst>
              <a:ext uri="{FF2B5EF4-FFF2-40B4-BE49-F238E27FC236}">
                <a16:creationId xmlns:a16="http://schemas.microsoft.com/office/drawing/2014/main" id="{A656E832-476F-BFB6-A746-0D679FCF50C7}"/>
              </a:ext>
            </a:extLst>
          </p:cNvPr>
          <p:cNvPicPr>
            <a:picLocks noChangeAspect="1"/>
          </p:cNvPicPr>
          <p:nvPr/>
        </p:nvPicPr>
        <p:blipFill>
          <a:blip r:embed="rId2"/>
          <a:srcRect l="35178" r="1298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FDCB3521-3819-16B7-9B90-C36244E8EBD5}"/>
              </a:ext>
            </a:extLst>
          </p:cNvPr>
          <p:cNvSpPr>
            <a:spLocks noGrp="1"/>
          </p:cNvSpPr>
          <p:nvPr>
            <p:ph type="sldNum" sz="quarter" idx="12"/>
          </p:nvPr>
        </p:nvSpPr>
        <p:spPr/>
        <p:txBody>
          <a:bodyPr/>
          <a:lstStyle/>
          <a:p>
            <a:fld id="{22810CA9-09AF-4604-AA58-A6CA2095A468}" type="slidenum">
              <a:rPr lang="en-GB" smtClean="0"/>
              <a:t>26</a:t>
            </a:fld>
            <a:endParaRPr lang="en-GB"/>
          </a:p>
        </p:txBody>
      </p:sp>
    </p:spTree>
    <p:extLst>
      <p:ext uri="{BB962C8B-B14F-4D97-AF65-F5344CB8AC3E}">
        <p14:creationId xmlns:p14="http://schemas.microsoft.com/office/powerpoint/2010/main" val="2567452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A9956-4032-1EB2-D8ED-E4395278C04C}"/>
              </a:ext>
            </a:extLst>
          </p:cNvPr>
          <p:cNvSpPr>
            <a:spLocks noGrp="1"/>
          </p:cNvSpPr>
          <p:nvPr>
            <p:ph type="title"/>
          </p:nvPr>
        </p:nvSpPr>
        <p:spPr>
          <a:xfrm>
            <a:off x="838200" y="18255"/>
            <a:ext cx="10515600" cy="1325563"/>
          </a:xfrm>
        </p:spPr>
        <p:txBody>
          <a:bodyPr/>
          <a:lstStyle/>
          <a:p>
            <a:r>
              <a:rPr lang="en-GB" dirty="0"/>
              <a:t>References</a:t>
            </a:r>
          </a:p>
        </p:txBody>
      </p:sp>
      <p:sp>
        <p:nvSpPr>
          <p:cNvPr id="3" name="Content Placeholder 2">
            <a:extLst>
              <a:ext uri="{FF2B5EF4-FFF2-40B4-BE49-F238E27FC236}">
                <a16:creationId xmlns:a16="http://schemas.microsoft.com/office/drawing/2014/main" id="{2C1D9825-174E-7E46-21A3-4C91327E3A17}"/>
              </a:ext>
            </a:extLst>
          </p:cNvPr>
          <p:cNvSpPr>
            <a:spLocks noGrp="1"/>
          </p:cNvSpPr>
          <p:nvPr>
            <p:ph idx="1"/>
          </p:nvPr>
        </p:nvSpPr>
        <p:spPr>
          <a:xfrm>
            <a:off x="838200" y="1075127"/>
            <a:ext cx="10515600" cy="5213530"/>
          </a:xfrm>
        </p:spPr>
        <p:txBody>
          <a:bodyPr>
            <a:noAutofit/>
          </a:bodyPr>
          <a:lstStyle/>
          <a:p>
            <a:endParaRPr lang="en-GB" sz="1200" dirty="0"/>
          </a:p>
          <a:p>
            <a:pPr marL="0" indent="0">
              <a:buNone/>
            </a:pPr>
            <a:r>
              <a:rPr lang="en-GB" sz="1200" dirty="0"/>
              <a:t>1. Cao, X., Chen, L., Zhao, Y., &amp; Wang, J. (2023). *Temporal consistency checks to detect LiDAR spoofing attacks on autonomous vehicles*. Retrieved from [https://arxiv.org/pdf/2106.07833.pdf](https://arxiv.org/pdf/2106.07833.pdf)</a:t>
            </a:r>
          </a:p>
          <a:p>
            <a:pPr marL="0" indent="0">
              <a:buNone/>
            </a:pPr>
            <a:r>
              <a:rPr lang="en-GB" sz="1200" dirty="0"/>
              <a:t>2. Li, Z., Li, J., &amp; Liu, X. (2023). *GPS-IDS: An anomaly-based GPS spoofing attack detection framework for autonomous vehicles*. Retrieved from [https://arxiv.org/pdf/2405.08359v1.pdf](https://arxiv.org/pdf/2405.08359v1.pdf)</a:t>
            </a:r>
          </a:p>
          <a:p>
            <a:pPr marL="0" indent="0">
              <a:buNone/>
            </a:pPr>
            <a:r>
              <a:rPr lang="en-GB" sz="1200" dirty="0"/>
              <a:t>3. Wang, T., Zhang, P., &amp; Liu, Y. (2023). *Unveiling the stealthy threat: </a:t>
            </a:r>
            <a:r>
              <a:rPr lang="en-GB" sz="1200" dirty="0" err="1"/>
              <a:t>Analyzing</a:t>
            </a:r>
            <a:r>
              <a:rPr lang="en-GB" sz="1200" dirty="0"/>
              <a:t> slow drift GPS spoofing attacks on autonomous vehicles*. Retrieved from [https://arxiv.org/pdf/2401.01394.pdf](https://arxiv.org/pdf/2401.01394.pdf)</a:t>
            </a:r>
          </a:p>
          <a:p>
            <a:pPr marL="0" indent="0">
              <a:buNone/>
            </a:pPr>
            <a:r>
              <a:rPr lang="en-GB" sz="1200" dirty="0"/>
              <a:t>4. Zhou, H., Jiang, K., &amp; Wu, Y. (2022). *Simulation of sensor spoofing attacks on unmanned aerial vehicles using ROS and Gazebo*. Retrieved from [https://arxiv.org/pdf/2309.09648.pdf](https://arxiv.org/pdf/2309.09648.pdf)</a:t>
            </a:r>
          </a:p>
          <a:p>
            <a:pPr marL="0" indent="0">
              <a:buNone/>
            </a:pPr>
            <a:r>
              <a:rPr lang="en-GB" sz="1200" dirty="0"/>
              <a:t>5. Khan, A., Ahmed, R., &amp; Bashir, U. (2023). *LiDAR spoofing attack detection in autonomous vehicles*. Retrieved from [https://ieeexplore.ieee.org/document/9730540](https://ieeexplore.ieee.org/document/9730540)</a:t>
            </a:r>
          </a:p>
          <a:p>
            <a:pPr marL="0" indent="0">
              <a:buNone/>
            </a:pPr>
            <a:r>
              <a:rPr lang="en-GB" sz="1200" dirty="0"/>
              <a:t>6. Kim, Y., Chen, M., &amp; Smith, J. (2023). *Adversarial sensor attack on LiDAR-based perception in autonomous driving*. Retrieved from [https://arxiv.org/abs/1907.06826](https://arxiv.org/abs/1907.06826)</a:t>
            </a:r>
          </a:p>
          <a:p>
            <a:pPr marL="0" indent="0">
              <a:buNone/>
            </a:pPr>
            <a:r>
              <a:rPr lang="en-GB" sz="1200" dirty="0"/>
              <a:t>7. Liu, H., Zhao, J., &amp; Lin, S. (2023). *Anomaly detection against GPS spoofing attacks on connected and autonomous vehicles*. Retrieved from [https://ieeexplore.ieee.org/document/10109166](https://ieeexplore.ieee.org/document/10109166)</a:t>
            </a:r>
          </a:p>
          <a:p>
            <a:pPr marL="0" indent="0">
              <a:buNone/>
            </a:pPr>
            <a:r>
              <a:rPr lang="en-GB" sz="1200" dirty="0"/>
              <a:t>8. Regulus Cyber. (2021). *Case study: Tesla autopilot spoofing attack*. Retrieved from [https://www.regulus.com/case-study-tesla-spoofing-attack](https://www.regulus.com/case-study-tesla-spoofing-attack)</a:t>
            </a:r>
          </a:p>
          <a:p>
            <a:pPr marL="0" indent="0">
              <a:buNone/>
            </a:pPr>
            <a:r>
              <a:rPr lang="en-GB" sz="1200" dirty="0"/>
              <a:t>9. Keen Security Lab. (2022). *Case study: Time spoofing vulnerabilities in autonomous driving systems*. Retrieved from [https://keenlab.tencent.com/en/autonomous-time-spoofing-case-study](https://keenlab.tencent.com/en/autonomous-time-spoofing-casestudy)</a:t>
            </a:r>
          </a:p>
          <a:p>
            <a:pPr marL="0" indent="0">
              <a:buNone/>
            </a:pPr>
            <a:r>
              <a:rPr lang="en-GB" sz="1200" dirty="0"/>
              <a:t>10. Park, J., &amp; Lee, K. (2022). *Securing autonomous vehicles against GPS spoofing attacks: A deep learning approach*. Retrieved from [https://ieeexplore.ieee.org/abstract/document/10264063](https://ieeexplore.ieee.org/abstract/document/10264063)</a:t>
            </a:r>
          </a:p>
        </p:txBody>
      </p:sp>
      <p:sp>
        <p:nvSpPr>
          <p:cNvPr id="9" name="Slide Number Placeholder 8">
            <a:extLst>
              <a:ext uri="{FF2B5EF4-FFF2-40B4-BE49-F238E27FC236}">
                <a16:creationId xmlns:a16="http://schemas.microsoft.com/office/drawing/2014/main" id="{4385E7B0-915C-40B8-C8CC-F8DE26263048}"/>
              </a:ext>
            </a:extLst>
          </p:cNvPr>
          <p:cNvSpPr>
            <a:spLocks noGrp="1"/>
          </p:cNvSpPr>
          <p:nvPr>
            <p:ph type="sldNum" sz="quarter" idx="12"/>
          </p:nvPr>
        </p:nvSpPr>
        <p:spPr/>
        <p:txBody>
          <a:bodyPr/>
          <a:lstStyle/>
          <a:p>
            <a:fld id="{22810CA9-09AF-4604-AA58-A6CA2095A468}" type="slidenum">
              <a:rPr lang="en-GB" smtClean="0"/>
              <a:t>27</a:t>
            </a:fld>
            <a:endParaRPr lang="en-GB"/>
          </a:p>
        </p:txBody>
      </p:sp>
    </p:spTree>
    <p:extLst>
      <p:ext uri="{BB962C8B-B14F-4D97-AF65-F5344CB8AC3E}">
        <p14:creationId xmlns:p14="http://schemas.microsoft.com/office/powerpoint/2010/main" val="2198789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E0A9-29E1-420A-5AB1-778436A5772D}"/>
              </a:ext>
            </a:extLst>
          </p:cNvPr>
          <p:cNvSpPr>
            <a:spLocks noGrp="1"/>
          </p:cNvSpPr>
          <p:nvPr>
            <p:ph type="title"/>
          </p:nvPr>
        </p:nvSpPr>
        <p:spPr>
          <a:xfrm>
            <a:off x="8079978" y="741391"/>
            <a:ext cx="3369234" cy="1616203"/>
          </a:xfrm>
        </p:spPr>
        <p:txBody>
          <a:bodyPr anchor="b">
            <a:normAutofit/>
          </a:bodyPr>
          <a:lstStyle/>
          <a:p>
            <a:endParaRPr lang="en-GB" sz="3200"/>
          </a:p>
        </p:txBody>
      </p:sp>
      <p:pic>
        <p:nvPicPr>
          <p:cNvPr id="5" name="Picture 4" descr="Yellow question mark">
            <a:extLst>
              <a:ext uri="{FF2B5EF4-FFF2-40B4-BE49-F238E27FC236}">
                <a16:creationId xmlns:a16="http://schemas.microsoft.com/office/drawing/2014/main" id="{42DB1EC4-4C23-CFC1-C346-896D56C0B9AF}"/>
              </a:ext>
            </a:extLst>
          </p:cNvPr>
          <p:cNvPicPr>
            <a:picLocks noChangeAspect="1"/>
          </p:cNvPicPr>
          <p:nvPr/>
        </p:nvPicPr>
        <p:blipFill>
          <a:blip r:embed="rId2"/>
          <a:srcRect l="35146" r="197"/>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25E8FDE6-E2ED-8EAB-3775-0B632C2FD75F}"/>
              </a:ext>
            </a:extLst>
          </p:cNvPr>
          <p:cNvSpPr>
            <a:spLocks noGrp="1"/>
          </p:cNvSpPr>
          <p:nvPr>
            <p:ph idx="1"/>
          </p:nvPr>
        </p:nvSpPr>
        <p:spPr>
          <a:xfrm>
            <a:off x="8079978" y="2533476"/>
            <a:ext cx="3369234" cy="3447832"/>
          </a:xfrm>
        </p:spPr>
        <p:txBody>
          <a:bodyPr anchor="t">
            <a:normAutofit/>
          </a:bodyPr>
          <a:lstStyle/>
          <a:p>
            <a:r>
              <a:rPr lang="en-GB" sz="2000" dirty="0"/>
              <a:t>Questions?</a:t>
            </a:r>
          </a:p>
        </p:txBody>
      </p:sp>
      <p:sp>
        <p:nvSpPr>
          <p:cNvPr id="4" name="Slide Number Placeholder 3">
            <a:extLst>
              <a:ext uri="{FF2B5EF4-FFF2-40B4-BE49-F238E27FC236}">
                <a16:creationId xmlns:a16="http://schemas.microsoft.com/office/drawing/2014/main" id="{B9984A96-D416-68C6-FB2E-4439847ACEB7}"/>
              </a:ext>
            </a:extLst>
          </p:cNvPr>
          <p:cNvSpPr>
            <a:spLocks noGrp="1"/>
          </p:cNvSpPr>
          <p:nvPr>
            <p:ph type="sldNum" sz="quarter" idx="12"/>
          </p:nvPr>
        </p:nvSpPr>
        <p:spPr/>
        <p:txBody>
          <a:bodyPr/>
          <a:lstStyle/>
          <a:p>
            <a:fld id="{22810CA9-09AF-4604-AA58-A6CA2095A468}" type="slidenum">
              <a:rPr lang="en-GB" smtClean="0"/>
              <a:t>28</a:t>
            </a:fld>
            <a:endParaRPr lang="en-GB"/>
          </a:p>
        </p:txBody>
      </p:sp>
    </p:spTree>
    <p:extLst>
      <p:ext uri="{BB962C8B-B14F-4D97-AF65-F5344CB8AC3E}">
        <p14:creationId xmlns:p14="http://schemas.microsoft.com/office/powerpoint/2010/main" val="521708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4970-7E1B-3D5E-9EF8-8AC3F74CFF63}"/>
              </a:ext>
            </a:extLst>
          </p:cNvPr>
          <p:cNvSpPr>
            <a:spLocks noGrp="1"/>
          </p:cNvSpPr>
          <p:nvPr>
            <p:ph type="title"/>
          </p:nvPr>
        </p:nvSpPr>
        <p:spPr>
          <a:xfrm>
            <a:off x="762000" y="1138036"/>
            <a:ext cx="3893126" cy="1402470"/>
          </a:xfrm>
        </p:spPr>
        <p:txBody>
          <a:bodyPr anchor="t">
            <a:normAutofit/>
          </a:bodyPr>
          <a:lstStyle/>
          <a:p>
            <a:r>
              <a:rPr lang="de-DE" sz="3200"/>
              <a:t>Research on Spoofing Attacks</a:t>
            </a:r>
            <a:endParaRPr lang="en-GB" sz="3200"/>
          </a:p>
        </p:txBody>
      </p:sp>
      <p:cxnSp>
        <p:nvCxnSpPr>
          <p:cNvPr id="78" name="Straight Connector 7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B33E7A-C85F-52EA-07F3-6B2020E5A372}"/>
              </a:ext>
            </a:extLst>
          </p:cNvPr>
          <p:cNvSpPr>
            <a:spLocks noGrp="1"/>
          </p:cNvSpPr>
          <p:nvPr>
            <p:ph idx="1"/>
          </p:nvPr>
        </p:nvSpPr>
        <p:spPr>
          <a:xfrm>
            <a:off x="762001" y="2551176"/>
            <a:ext cx="3893126" cy="3591207"/>
          </a:xfrm>
        </p:spPr>
        <p:txBody>
          <a:bodyPr>
            <a:normAutofit/>
          </a:bodyPr>
          <a:lstStyle/>
          <a:p>
            <a:r>
              <a:rPr lang="en-GB" sz="1700" b="1"/>
              <a:t>GPS Spoofing (Regulus Cyber, 2019): </a:t>
            </a:r>
            <a:r>
              <a:rPr lang="en-GB" sz="1700"/>
              <a:t>Misguided navigation with fake GPS signals.</a:t>
            </a:r>
          </a:p>
          <a:p>
            <a:endParaRPr lang="en-GB" sz="1700"/>
          </a:p>
          <a:p>
            <a:r>
              <a:rPr lang="en-GB" sz="1700" b="1"/>
              <a:t>Time Spoofing (Keen Security Lab, 2019): </a:t>
            </a:r>
            <a:r>
              <a:rPr lang="en-GB" sz="1700"/>
              <a:t>System desynchronization causing critical errors.</a:t>
            </a:r>
          </a:p>
          <a:p>
            <a:endParaRPr lang="en-GB" sz="1700"/>
          </a:p>
          <a:p>
            <a:r>
              <a:rPr lang="en-GB" sz="1700" b="1"/>
              <a:t>LiDAR Spoofing (Cao et al., 2024): </a:t>
            </a:r>
            <a:r>
              <a:rPr lang="en-GB" sz="1700"/>
              <a:t>False obstacle detection via manipulated sensor inputs.</a:t>
            </a:r>
          </a:p>
        </p:txBody>
      </p:sp>
      <p:pic>
        <p:nvPicPr>
          <p:cNvPr id="10" name="Picture 9" descr="A close-up of a circuit board&#10;&#10;Description automatically generated">
            <a:extLst>
              <a:ext uri="{FF2B5EF4-FFF2-40B4-BE49-F238E27FC236}">
                <a16:creationId xmlns:a16="http://schemas.microsoft.com/office/drawing/2014/main" id="{93F66CD4-2F1B-59FE-41EE-C589B672956B}"/>
              </a:ext>
            </a:extLst>
          </p:cNvPr>
          <p:cNvPicPr>
            <a:picLocks noChangeAspect="1"/>
          </p:cNvPicPr>
          <p:nvPr/>
        </p:nvPicPr>
        <p:blipFill>
          <a:blip r:embed="rId3">
            <a:extLst>
              <a:ext uri="{28A0092B-C50C-407E-A947-70E740481C1C}">
                <a14:useLocalDpi xmlns:a14="http://schemas.microsoft.com/office/drawing/2010/main" val="0"/>
              </a:ext>
            </a:extLst>
          </a:blip>
          <a:srcRect l="-19187" t="-18892" r="-3339" b="801"/>
          <a:stretch/>
        </p:blipFill>
        <p:spPr>
          <a:xfrm>
            <a:off x="4433105" y="-439827"/>
            <a:ext cx="7928658" cy="4317479"/>
          </a:xfrm>
          <a:prstGeom prst="rect">
            <a:avLst/>
          </a:prstGeom>
        </p:spPr>
      </p:pic>
      <p:pic>
        <p:nvPicPr>
          <p:cNvPr id="6" name="Picture 5" descr="A group of cars parked in a parking lot&#10;&#10;Description automatically generated">
            <a:extLst>
              <a:ext uri="{FF2B5EF4-FFF2-40B4-BE49-F238E27FC236}">
                <a16:creationId xmlns:a16="http://schemas.microsoft.com/office/drawing/2014/main" id="{F66903DB-3621-6D26-7428-C54A1FE9E559}"/>
              </a:ext>
            </a:extLst>
          </p:cNvPr>
          <p:cNvPicPr>
            <a:picLocks noChangeAspect="1"/>
          </p:cNvPicPr>
          <p:nvPr/>
        </p:nvPicPr>
        <p:blipFill>
          <a:blip r:embed="rId4">
            <a:extLst>
              <a:ext uri="{28A0092B-C50C-407E-A947-70E740481C1C}">
                <a14:useLocalDpi xmlns:a14="http://schemas.microsoft.com/office/drawing/2010/main" val="0"/>
              </a:ext>
            </a:extLst>
          </a:blip>
          <a:srcRect l="3505" r="-1" b="-1"/>
          <a:stretch/>
        </p:blipFill>
        <p:spPr>
          <a:xfrm>
            <a:off x="5344392" y="4488874"/>
            <a:ext cx="3424845" cy="2369126"/>
          </a:xfrm>
          <a:prstGeom prst="rect">
            <a:avLst/>
          </a:prstGeom>
        </p:spPr>
      </p:pic>
      <p:pic>
        <p:nvPicPr>
          <p:cNvPr id="8" name="Picture 7" descr="A black car parked on a road&#10;&#10;Description automatically generated">
            <a:extLst>
              <a:ext uri="{FF2B5EF4-FFF2-40B4-BE49-F238E27FC236}">
                <a16:creationId xmlns:a16="http://schemas.microsoft.com/office/drawing/2014/main" id="{F7A67B71-3BFA-60F3-3950-A82F020956F0}"/>
              </a:ext>
            </a:extLst>
          </p:cNvPr>
          <p:cNvPicPr>
            <a:picLocks noChangeAspect="1"/>
          </p:cNvPicPr>
          <p:nvPr/>
        </p:nvPicPr>
        <p:blipFill>
          <a:blip r:embed="rId5">
            <a:extLst>
              <a:ext uri="{28A0092B-C50C-407E-A947-70E740481C1C}">
                <a14:useLocalDpi xmlns:a14="http://schemas.microsoft.com/office/drawing/2010/main" val="0"/>
              </a:ext>
            </a:extLst>
          </a:blip>
          <a:srcRect l="13708" r="4973" b="-4"/>
          <a:stretch/>
        </p:blipFill>
        <p:spPr>
          <a:xfrm>
            <a:off x="8767155" y="4488873"/>
            <a:ext cx="3424845" cy="2369127"/>
          </a:xfrm>
          <a:prstGeom prst="rect">
            <a:avLst/>
          </a:prstGeom>
        </p:spPr>
      </p:pic>
      <p:sp>
        <p:nvSpPr>
          <p:cNvPr id="4" name="Slide Number Placeholder 3">
            <a:extLst>
              <a:ext uri="{FF2B5EF4-FFF2-40B4-BE49-F238E27FC236}">
                <a16:creationId xmlns:a16="http://schemas.microsoft.com/office/drawing/2014/main" id="{E82950BF-709E-CD22-9603-2DD932A6E6B0}"/>
              </a:ext>
            </a:extLst>
          </p:cNvPr>
          <p:cNvSpPr>
            <a:spLocks noGrp="1"/>
          </p:cNvSpPr>
          <p:nvPr>
            <p:ph type="sldNum" sz="quarter" idx="12"/>
          </p:nvPr>
        </p:nvSpPr>
        <p:spPr/>
        <p:txBody>
          <a:bodyPr/>
          <a:lstStyle/>
          <a:p>
            <a:fld id="{22810CA9-09AF-4604-AA58-A6CA2095A468}" type="slidenum">
              <a:rPr lang="en-GB" smtClean="0"/>
              <a:t>3</a:t>
            </a:fld>
            <a:endParaRPr lang="en-GB"/>
          </a:p>
        </p:txBody>
      </p:sp>
    </p:spTree>
    <p:extLst>
      <p:ext uri="{BB962C8B-B14F-4D97-AF65-F5344CB8AC3E}">
        <p14:creationId xmlns:p14="http://schemas.microsoft.com/office/powerpoint/2010/main" val="480297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C23A6-ADBE-8BF2-0CDE-4DD4F77EB35F}"/>
              </a:ext>
            </a:extLst>
          </p:cNvPr>
          <p:cNvSpPr>
            <a:spLocks noGrp="1"/>
          </p:cNvSpPr>
          <p:nvPr>
            <p:ph type="title"/>
          </p:nvPr>
        </p:nvSpPr>
        <p:spPr>
          <a:xfrm>
            <a:off x="761800" y="762001"/>
            <a:ext cx="5334197" cy="1708242"/>
          </a:xfrm>
        </p:spPr>
        <p:txBody>
          <a:bodyPr anchor="ctr">
            <a:normAutofit/>
          </a:bodyPr>
          <a:lstStyle/>
          <a:p>
            <a:r>
              <a:rPr lang="de-DE" sz="4000"/>
              <a:t>Simulation Design and Tools</a:t>
            </a:r>
            <a:endParaRPr lang="en-GB" sz="4000"/>
          </a:p>
        </p:txBody>
      </p:sp>
      <p:sp>
        <p:nvSpPr>
          <p:cNvPr id="3" name="Content Placeholder 2">
            <a:extLst>
              <a:ext uri="{FF2B5EF4-FFF2-40B4-BE49-F238E27FC236}">
                <a16:creationId xmlns:a16="http://schemas.microsoft.com/office/drawing/2014/main" id="{1A4C38CD-636A-ADF5-8091-CF07E014A2B0}"/>
              </a:ext>
            </a:extLst>
          </p:cNvPr>
          <p:cNvSpPr>
            <a:spLocks noGrp="1"/>
          </p:cNvSpPr>
          <p:nvPr>
            <p:ph idx="1"/>
          </p:nvPr>
        </p:nvSpPr>
        <p:spPr>
          <a:xfrm>
            <a:off x="761800" y="2470244"/>
            <a:ext cx="5334197" cy="3769835"/>
          </a:xfrm>
        </p:spPr>
        <p:txBody>
          <a:bodyPr anchor="ctr">
            <a:normAutofit/>
          </a:bodyPr>
          <a:lstStyle/>
          <a:p>
            <a:pPr marL="0" indent="0">
              <a:buNone/>
            </a:pPr>
            <a:r>
              <a:rPr lang="en-GB" sz="1600" b="1"/>
              <a:t>Tools:</a:t>
            </a:r>
          </a:p>
          <a:p>
            <a:r>
              <a:rPr lang="en-US" sz="1600"/>
              <a:t>MATLAB Live Script: Interactive computation and visualization.</a:t>
            </a:r>
            <a:endParaRPr lang="en-GB" sz="1600" b="1"/>
          </a:p>
          <a:p>
            <a:r>
              <a:rPr lang="en-GB" sz="1600"/>
              <a:t>System: Windows 11, Intel i5, 16GB RAM.</a:t>
            </a:r>
          </a:p>
          <a:p>
            <a:endParaRPr lang="en-GB" sz="1600"/>
          </a:p>
          <a:p>
            <a:pPr marL="0" indent="0">
              <a:buNone/>
            </a:pPr>
            <a:r>
              <a:rPr lang="en-GB" sz="1600" b="1"/>
              <a:t>Setup:</a:t>
            </a:r>
          </a:p>
          <a:p>
            <a:r>
              <a:rPr lang="en-US" sz="1600" b="1"/>
              <a:t>Simulation duration</a:t>
            </a:r>
            <a:r>
              <a:rPr lang="en-US" sz="1600"/>
              <a:t>: 10 seconds with 1000 time points.</a:t>
            </a:r>
          </a:p>
          <a:p>
            <a:r>
              <a:rPr lang="en-US" sz="1600" b="1"/>
              <a:t>Initialization</a:t>
            </a:r>
            <a:r>
              <a:rPr lang="en-US" sz="1600"/>
              <a:t>: Original signal defined as position (GPS), time (Time), or distance (LiDAR).</a:t>
            </a:r>
          </a:p>
          <a:p>
            <a:r>
              <a:rPr lang="en-US" sz="1600" b="1"/>
              <a:t>Spoofing start points</a:t>
            </a:r>
            <a:r>
              <a:rPr lang="en-US" sz="1600"/>
              <a:t>: 20–30% of the timeline, depending on the simulation.</a:t>
            </a:r>
            <a:endParaRPr lang="en-GB" sz="1600"/>
          </a:p>
          <a:p>
            <a:pPr marL="0" indent="0">
              <a:buNone/>
            </a:pPr>
            <a:endParaRPr lang="en-GB" sz="1600"/>
          </a:p>
        </p:txBody>
      </p:sp>
      <p:pic>
        <p:nvPicPr>
          <p:cNvPr id="14" name="Picture 13" descr="Abstract background">
            <a:extLst>
              <a:ext uri="{FF2B5EF4-FFF2-40B4-BE49-F238E27FC236}">
                <a16:creationId xmlns:a16="http://schemas.microsoft.com/office/drawing/2014/main" id="{1CFFD648-3714-529E-70E3-71AB54B59183}"/>
              </a:ext>
            </a:extLst>
          </p:cNvPr>
          <p:cNvPicPr>
            <a:picLocks noChangeAspect="1"/>
          </p:cNvPicPr>
          <p:nvPr/>
        </p:nvPicPr>
        <p:blipFill>
          <a:blip r:embed="rId3"/>
          <a:srcRect l="46480" r="692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40AA4E89-E6BA-37AF-4B5D-5D6293D6287B}"/>
              </a:ext>
            </a:extLst>
          </p:cNvPr>
          <p:cNvSpPr>
            <a:spLocks noGrp="1"/>
          </p:cNvSpPr>
          <p:nvPr>
            <p:ph type="sldNum" sz="quarter" idx="12"/>
          </p:nvPr>
        </p:nvSpPr>
        <p:spPr/>
        <p:txBody>
          <a:bodyPr/>
          <a:lstStyle/>
          <a:p>
            <a:fld id="{22810CA9-09AF-4604-AA58-A6CA2095A468}" type="slidenum">
              <a:rPr lang="en-GB" smtClean="0"/>
              <a:t>4</a:t>
            </a:fld>
            <a:endParaRPr lang="en-GB"/>
          </a:p>
        </p:txBody>
      </p:sp>
    </p:spTree>
    <p:extLst>
      <p:ext uri="{BB962C8B-B14F-4D97-AF65-F5344CB8AC3E}">
        <p14:creationId xmlns:p14="http://schemas.microsoft.com/office/powerpoint/2010/main" val="106360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3D37-C688-A882-7241-3889A29E60D2}"/>
              </a:ext>
            </a:extLst>
          </p:cNvPr>
          <p:cNvSpPr>
            <a:spLocks noGrp="1"/>
          </p:cNvSpPr>
          <p:nvPr>
            <p:ph type="title"/>
          </p:nvPr>
        </p:nvSpPr>
        <p:spPr>
          <a:xfrm>
            <a:off x="8079978" y="741391"/>
            <a:ext cx="3369234" cy="1616203"/>
          </a:xfrm>
        </p:spPr>
        <p:txBody>
          <a:bodyPr anchor="b">
            <a:normAutofit/>
          </a:bodyPr>
          <a:lstStyle/>
          <a:p>
            <a:r>
              <a:rPr lang="en-GB" sz="3200"/>
              <a:t>Key Parameters:</a:t>
            </a:r>
            <a:br>
              <a:rPr lang="en-GB" sz="3200"/>
            </a:br>
            <a:endParaRPr lang="en-GB" sz="3200"/>
          </a:p>
        </p:txBody>
      </p:sp>
      <p:pic>
        <p:nvPicPr>
          <p:cNvPr id="14" name="Picture 13" descr="Zigzag indicator line">
            <a:extLst>
              <a:ext uri="{FF2B5EF4-FFF2-40B4-BE49-F238E27FC236}">
                <a16:creationId xmlns:a16="http://schemas.microsoft.com/office/drawing/2014/main" id="{574BFA42-4FF9-027F-5B13-9A3AC3803DDC}"/>
              </a:ext>
            </a:extLst>
          </p:cNvPr>
          <p:cNvPicPr>
            <a:picLocks noChangeAspect="1"/>
          </p:cNvPicPr>
          <p:nvPr/>
        </p:nvPicPr>
        <p:blipFill>
          <a:blip r:embed="rId2"/>
          <a:srcRect l="11611" r="16457" b="-1"/>
          <a:stretch/>
        </p:blipFill>
        <p:spPr>
          <a:xfrm>
            <a:off x="20" y="10"/>
            <a:ext cx="7390243" cy="6857990"/>
          </a:xfrm>
          <a:prstGeom prst="rect">
            <a:avLst/>
          </a:prstGeom>
        </p:spPr>
      </p:pic>
      <p:sp>
        <p:nvSpPr>
          <p:cNvPr id="15" name="Rectangle 1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485FFABC-8051-9B8D-0A1F-D4501FE20D4A}"/>
              </a:ext>
            </a:extLst>
          </p:cNvPr>
          <p:cNvSpPr>
            <a:spLocks noGrp="1"/>
          </p:cNvSpPr>
          <p:nvPr>
            <p:ph idx="1"/>
          </p:nvPr>
        </p:nvSpPr>
        <p:spPr>
          <a:xfrm>
            <a:off x="8079978" y="2533476"/>
            <a:ext cx="3369234" cy="3447832"/>
          </a:xfrm>
        </p:spPr>
        <p:txBody>
          <a:bodyPr anchor="t">
            <a:normAutofit/>
          </a:bodyPr>
          <a:lstStyle/>
          <a:p>
            <a:pPr marL="0" indent="0">
              <a:buNone/>
            </a:pPr>
            <a:r>
              <a:rPr lang="en-US" sz="1700" b="1" dirty="0"/>
              <a:t>GPS Spoofing</a:t>
            </a:r>
            <a:r>
              <a:rPr lang="en-US" sz="1700" dirty="0"/>
              <a:t>:</a:t>
            </a:r>
          </a:p>
          <a:p>
            <a:r>
              <a:rPr lang="en-US" sz="1700" dirty="0"/>
              <a:t>Straight-line path with amplitude, frequency, and noise variations.</a:t>
            </a:r>
          </a:p>
          <a:p>
            <a:pPr marL="0" indent="0">
              <a:buNone/>
            </a:pPr>
            <a:r>
              <a:rPr lang="en-US" sz="1700" b="1" dirty="0"/>
              <a:t>Time Spoofing</a:t>
            </a:r>
            <a:r>
              <a:rPr lang="en-US" sz="1700" dirty="0"/>
              <a:t>:</a:t>
            </a:r>
          </a:p>
          <a:p>
            <a:r>
              <a:rPr lang="en-US" sz="1700" dirty="0"/>
              <a:t>Linear time signal with deviations </a:t>
            </a:r>
          </a:p>
          <a:p>
            <a:pPr marL="0" indent="0">
              <a:buNone/>
            </a:pPr>
            <a:r>
              <a:rPr lang="en-US" sz="1700" b="1" dirty="0"/>
              <a:t>LiDAR Spoofing</a:t>
            </a:r>
            <a:r>
              <a:rPr lang="en-US" sz="1700" dirty="0"/>
              <a:t>:</a:t>
            </a:r>
          </a:p>
          <a:p>
            <a:r>
              <a:rPr lang="en-US" sz="1700" dirty="0"/>
              <a:t>Constant distance of 20m with added linear drift and sinusoidal noise.</a:t>
            </a:r>
          </a:p>
          <a:p>
            <a:endParaRPr lang="en-GB" sz="1700" dirty="0"/>
          </a:p>
        </p:txBody>
      </p:sp>
      <p:sp>
        <p:nvSpPr>
          <p:cNvPr id="4" name="Slide Number Placeholder 3">
            <a:extLst>
              <a:ext uri="{FF2B5EF4-FFF2-40B4-BE49-F238E27FC236}">
                <a16:creationId xmlns:a16="http://schemas.microsoft.com/office/drawing/2014/main" id="{911667BA-FDF5-E560-2BAE-0FAFBAB76919}"/>
              </a:ext>
            </a:extLst>
          </p:cNvPr>
          <p:cNvSpPr>
            <a:spLocks noGrp="1"/>
          </p:cNvSpPr>
          <p:nvPr>
            <p:ph type="sldNum" sz="quarter" idx="12"/>
          </p:nvPr>
        </p:nvSpPr>
        <p:spPr/>
        <p:txBody>
          <a:bodyPr/>
          <a:lstStyle/>
          <a:p>
            <a:fld id="{22810CA9-09AF-4604-AA58-A6CA2095A468}" type="slidenum">
              <a:rPr lang="en-GB" smtClean="0"/>
              <a:t>5</a:t>
            </a:fld>
            <a:endParaRPr lang="en-GB"/>
          </a:p>
        </p:txBody>
      </p:sp>
    </p:spTree>
    <p:extLst>
      <p:ext uri="{BB962C8B-B14F-4D97-AF65-F5344CB8AC3E}">
        <p14:creationId xmlns:p14="http://schemas.microsoft.com/office/powerpoint/2010/main" val="3255450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95E0-8534-ABD4-5B6A-66A4BB1466AC}"/>
              </a:ext>
            </a:extLst>
          </p:cNvPr>
          <p:cNvSpPr>
            <a:spLocks noGrp="1"/>
          </p:cNvSpPr>
          <p:nvPr>
            <p:ph type="title"/>
          </p:nvPr>
        </p:nvSpPr>
        <p:spPr>
          <a:xfrm>
            <a:off x="190500" y="295275"/>
            <a:ext cx="7543800" cy="734470"/>
          </a:xfrm>
        </p:spPr>
        <p:txBody>
          <a:bodyPr>
            <a:normAutofit/>
          </a:bodyPr>
          <a:lstStyle/>
          <a:p>
            <a:r>
              <a:rPr lang="en-GB" dirty="0"/>
              <a:t>Code Setup for All simulation</a:t>
            </a:r>
          </a:p>
        </p:txBody>
      </p:sp>
      <p:pic>
        <p:nvPicPr>
          <p:cNvPr id="5" name="Content Placeholder 4" descr="A screenshot of a computer program&#10;&#10;Description automatically generated">
            <a:extLst>
              <a:ext uri="{FF2B5EF4-FFF2-40B4-BE49-F238E27FC236}">
                <a16:creationId xmlns:a16="http://schemas.microsoft.com/office/drawing/2014/main" id="{F8B2B7E3-864F-6CB3-A9D0-B0441C5B70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6235" y="1319706"/>
            <a:ext cx="9219529" cy="4218587"/>
          </a:xfrm>
        </p:spPr>
      </p:pic>
      <p:sp>
        <p:nvSpPr>
          <p:cNvPr id="3" name="Slide Number Placeholder 2">
            <a:extLst>
              <a:ext uri="{FF2B5EF4-FFF2-40B4-BE49-F238E27FC236}">
                <a16:creationId xmlns:a16="http://schemas.microsoft.com/office/drawing/2014/main" id="{82F01D81-955A-68F5-6F25-999936F27152}"/>
              </a:ext>
            </a:extLst>
          </p:cNvPr>
          <p:cNvSpPr>
            <a:spLocks noGrp="1"/>
          </p:cNvSpPr>
          <p:nvPr>
            <p:ph type="sldNum" sz="quarter" idx="12"/>
          </p:nvPr>
        </p:nvSpPr>
        <p:spPr/>
        <p:txBody>
          <a:bodyPr/>
          <a:lstStyle/>
          <a:p>
            <a:fld id="{22810CA9-09AF-4604-AA58-A6CA2095A468}" type="slidenum">
              <a:rPr lang="en-GB" smtClean="0"/>
              <a:t>6</a:t>
            </a:fld>
            <a:endParaRPr lang="en-GB"/>
          </a:p>
        </p:txBody>
      </p:sp>
    </p:spTree>
    <p:extLst>
      <p:ext uri="{BB962C8B-B14F-4D97-AF65-F5344CB8AC3E}">
        <p14:creationId xmlns:p14="http://schemas.microsoft.com/office/powerpoint/2010/main" val="1115294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6CB5-4884-253E-4F52-791581FFA95B}"/>
              </a:ext>
            </a:extLst>
          </p:cNvPr>
          <p:cNvSpPr>
            <a:spLocks noGrp="1"/>
          </p:cNvSpPr>
          <p:nvPr>
            <p:ph type="title"/>
          </p:nvPr>
        </p:nvSpPr>
        <p:spPr/>
        <p:txBody>
          <a:bodyPr/>
          <a:lstStyle/>
          <a:p>
            <a:r>
              <a:rPr lang="en-GB" dirty="0"/>
              <a:t>A GPS live script where parameter are defined</a:t>
            </a:r>
          </a:p>
        </p:txBody>
      </p:sp>
      <p:sp>
        <p:nvSpPr>
          <p:cNvPr id="3" name="Content Placeholder 2">
            <a:extLst>
              <a:ext uri="{FF2B5EF4-FFF2-40B4-BE49-F238E27FC236}">
                <a16:creationId xmlns:a16="http://schemas.microsoft.com/office/drawing/2014/main" id="{517B4A23-2035-8666-03A7-7FC2A67023DD}"/>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12892DB8-11AF-62D5-5503-849F63223F8B}"/>
              </a:ext>
            </a:extLst>
          </p:cNvPr>
          <p:cNvSpPr>
            <a:spLocks noGrp="1"/>
          </p:cNvSpPr>
          <p:nvPr>
            <p:ph type="sldNum" sz="quarter" idx="12"/>
          </p:nvPr>
        </p:nvSpPr>
        <p:spPr/>
        <p:txBody>
          <a:bodyPr/>
          <a:lstStyle/>
          <a:p>
            <a:fld id="{22810CA9-09AF-4604-AA58-A6CA2095A468}" type="slidenum">
              <a:rPr lang="en-GB" smtClean="0"/>
              <a:t>7</a:t>
            </a:fld>
            <a:endParaRPr lang="en-GB"/>
          </a:p>
        </p:txBody>
      </p:sp>
      <p:pic>
        <p:nvPicPr>
          <p:cNvPr id="8" name="Picture 7">
            <a:extLst>
              <a:ext uri="{FF2B5EF4-FFF2-40B4-BE49-F238E27FC236}">
                <a16:creationId xmlns:a16="http://schemas.microsoft.com/office/drawing/2014/main" id="{B78EE6CC-97D4-5767-1737-1B3224D18C89}"/>
              </a:ext>
            </a:extLst>
          </p:cNvPr>
          <p:cNvPicPr>
            <a:picLocks noChangeAspect="1"/>
          </p:cNvPicPr>
          <p:nvPr/>
        </p:nvPicPr>
        <p:blipFill>
          <a:blip r:embed="rId2"/>
          <a:stretch>
            <a:fillRect/>
          </a:stretch>
        </p:blipFill>
        <p:spPr>
          <a:xfrm>
            <a:off x="1052476" y="1825625"/>
            <a:ext cx="10087047" cy="4373637"/>
          </a:xfrm>
          <a:prstGeom prst="rect">
            <a:avLst/>
          </a:prstGeom>
        </p:spPr>
      </p:pic>
      <p:cxnSp>
        <p:nvCxnSpPr>
          <p:cNvPr id="5" name="Straight Arrow Connector 4">
            <a:extLst>
              <a:ext uri="{FF2B5EF4-FFF2-40B4-BE49-F238E27FC236}">
                <a16:creationId xmlns:a16="http://schemas.microsoft.com/office/drawing/2014/main" id="{67C9CE25-1445-24A2-567F-DAE4E1B3881A}"/>
              </a:ext>
            </a:extLst>
          </p:cNvPr>
          <p:cNvCxnSpPr>
            <a:cxnSpLocks/>
          </p:cNvCxnSpPr>
          <p:nvPr/>
        </p:nvCxnSpPr>
        <p:spPr>
          <a:xfrm>
            <a:off x="552522" y="2203373"/>
            <a:ext cx="593232" cy="7711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897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9298-D1DC-0BE2-ACA7-4659AE2CC1E3}"/>
              </a:ext>
            </a:extLst>
          </p:cNvPr>
          <p:cNvSpPr>
            <a:spLocks noGrp="1"/>
          </p:cNvSpPr>
          <p:nvPr>
            <p:ph type="title"/>
          </p:nvPr>
        </p:nvSpPr>
        <p:spPr/>
        <p:txBody>
          <a:bodyPr/>
          <a:lstStyle/>
          <a:p>
            <a:r>
              <a:rPr lang="en-US" dirty="0"/>
              <a:t>GPS Spoofing Simulation and Results</a:t>
            </a:r>
            <a:endParaRPr lang="en-GB" dirty="0"/>
          </a:p>
        </p:txBody>
      </p:sp>
      <p:sp>
        <p:nvSpPr>
          <p:cNvPr id="7" name="Content Placeholder 6">
            <a:extLst>
              <a:ext uri="{FF2B5EF4-FFF2-40B4-BE49-F238E27FC236}">
                <a16:creationId xmlns:a16="http://schemas.microsoft.com/office/drawing/2014/main" id="{F6016333-5D0C-1C5B-B4A6-7E881203A82B}"/>
              </a:ext>
            </a:extLst>
          </p:cNvPr>
          <p:cNvSpPr>
            <a:spLocks noGrp="1"/>
          </p:cNvSpPr>
          <p:nvPr>
            <p:ph idx="1"/>
          </p:nvPr>
        </p:nvSpPr>
        <p:spPr>
          <a:xfrm>
            <a:off x="857250" y="1816100"/>
            <a:ext cx="10515600" cy="4351338"/>
          </a:xfrm>
        </p:spPr>
        <p:txBody>
          <a:bodyPr>
            <a:normAutofit/>
          </a:bodyPr>
          <a:lstStyle/>
          <a:p>
            <a:r>
              <a:rPr lang="de-DE" b="1" dirty="0"/>
              <a:t>Overview:</a:t>
            </a:r>
          </a:p>
          <a:p>
            <a:pPr>
              <a:buFont typeface="Arial" panose="020B0604020202020204" pitchFamily="34" charset="0"/>
              <a:buChar char="•"/>
            </a:pPr>
            <a:r>
              <a:rPr lang="en-US" dirty="0"/>
              <a:t>Simulated GPS spoofing to observe its impact on position, velocity, and acceleration.</a:t>
            </a:r>
          </a:p>
          <a:p>
            <a:pPr>
              <a:buFont typeface="Arial" panose="020B0604020202020204" pitchFamily="34" charset="0"/>
              <a:buChar char="•"/>
            </a:pPr>
            <a:r>
              <a:rPr lang="en-US" dirty="0"/>
              <a:t>Spoofing starts at 2 seconds, introducing deviations through amplitude variations, frequency changes, random walk, and Gaussian noise.</a:t>
            </a:r>
          </a:p>
          <a:p>
            <a:pPr>
              <a:buFont typeface="Arial" panose="020B0604020202020204" pitchFamily="34" charset="0"/>
              <a:buChar char="•"/>
            </a:pPr>
            <a:r>
              <a:rPr lang="en-US" dirty="0"/>
              <a:t>Results highlight how spoofing disrupts the vehicle's navigation system by creating noticeable deviations in the trajectory.</a:t>
            </a:r>
            <a:endParaRPr lang="en-GB" dirty="0"/>
          </a:p>
        </p:txBody>
      </p:sp>
      <p:sp>
        <p:nvSpPr>
          <p:cNvPr id="3" name="Slide Number Placeholder 2">
            <a:extLst>
              <a:ext uri="{FF2B5EF4-FFF2-40B4-BE49-F238E27FC236}">
                <a16:creationId xmlns:a16="http://schemas.microsoft.com/office/drawing/2014/main" id="{D1398733-958C-74F3-1CC7-5EA3E1567059}"/>
              </a:ext>
            </a:extLst>
          </p:cNvPr>
          <p:cNvSpPr>
            <a:spLocks noGrp="1"/>
          </p:cNvSpPr>
          <p:nvPr>
            <p:ph type="sldNum" sz="quarter" idx="12"/>
          </p:nvPr>
        </p:nvSpPr>
        <p:spPr/>
        <p:txBody>
          <a:bodyPr/>
          <a:lstStyle/>
          <a:p>
            <a:fld id="{22810CA9-09AF-4604-AA58-A6CA2095A468}" type="slidenum">
              <a:rPr lang="en-GB" smtClean="0"/>
              <a:t>8</a:t>
            </a:fld>
            <a:endParaRPr lang="en-GB"/>
          </a:p>
        </p:txBody>
      </p:sp>
    </p:spTree>
    <p:extLst>
      <p:ext uri="{BB962C8B-B14F-4D97-AF65-F5344CB8AC3E}">
        <p14:creationId xmlns:p14="http://schemas.microsoft.com/office/powerpoint/2010/main" val="1922751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44FB3B-3D8F-2540-AB77-A0C3C189B238}"/>
              </a:ext>
            </a:extLst>
          </p:cNvPr>
          <p:cNvSpPr>
            <a:spLocks noGrp="1"/>
          </p:cNvSpPr>
          <p:nvPr>
            <p:ph idx="1"/>
          </p:nvPr>
        </p:nvSpPr>
        <p:spPr>
          <a:xfrm>
            <a:off x="595220" y="1078302"/>
            <a:ext cx="5500777" cy="5161777"/>
          </a:xfrm>
        </p:spPr>
        <p:txBody>
          <a:bodyPr anchor="ctr">
            <a:normAutofit/>
          </a:bodyPr>
          <a:lstStyle/>
          <a:p>
            <a:r>
              <a:rPr lang="en-GB" sz="1600" dirty="0"/>
              <a:t>Original Path: Straight-line trajectory (</a:t>
            </a:r>
            <a:r>
              <a:rPr lang="en-GB" sz="1600" dirty="0" err="1"/>
              <a:t>original_position</a:t>
            </a:r>
            <a:r>
              <a:rPr lang="en-GB" sz="1600" dirty="0"/>
              <a:t> = t).</a:t>
            </a:r>
          </a:p>
          <a:p>
            <a:pPr marL="0" indent="0">
              <a:buNone/>
            </a:pPr>
            <a:endParaRPr lang="en-GB" sz="1600" dirty="0"/>
          </a:p>
          <a:p>
            <a:pPr marL="0" indent="0">
              <a:buNone/>
            </a:pPr>
            <a:r>
              <a:rPr lang="en-GB" sz="1600" dirty="0"/>
              <a:t>Spoofing Elements:</a:t>
            </a:r>
          </a:p>
          <a:p>
            <a:r>
              <a:rPr lang="en-GB" sz="1600" dirty="0"/>
              <a:t>Amplitude variation (1.0 + 0.3 * sin(0.1 * t)): Adds smooth oscillations.</a:t>
            </a:r>
          </a:p>
          <a:p>
            <a:r>
              <a:rPr lang="en-GB" sz="1600" dirty="0"/>
              <a:t>Frequency variation (1.0 + 0.1 * cos(0.05 * t)): Adds periodic deviations.</a:t>
            </a:r>
          </a:p>
          <a:p>
            <a:r>
              <a:rPr lang="en-GB" sz="1600" dirty="0"/>
              <a:t>Random walk (</a:t>
            </a:r>
            <a:r>
              <a:rPr lang="en-GB" sz="1600" dirty="0" err="1"/>
              <a:t>cumsum</a:t>
            </a:r>
            <a:r>
              <a:rPr lang="en-GB" sz="1600" dirty="0"/>
              <a:t>(0.05 * </a:t>
            </a:r>
            <a:r>
              <a:rPr lang="en-GB" sz="1600" dirty="0" err="1"/>
              <a:t>randn</a:t>
            </a:r>
            <a:r>
              <a:rPr lang="en-GB" sz="1600" dirty="0"/>
              <a:t>(...))): Introduces gradual drift.</a:t>
            </a:r>
          </a:p>
          <a:p>
            <a:r>
              <a:rPr lang="en-GB" sz="1600" dirty="0"/>
              <a:t>Gaussian noise (0.2 * </a:t>
            </a:r>
            <a:r>
              <a:rPr lang="en-GB" sz="1600" dirty="0" err="1"/>
              <a:t>randn</a:t>
            </a:r>
            <a:r>
              <a:rPr lang="en-GB" sz="1600" dirty="0"/>
              <a:t>(...)): Simulates real-world randomness.</a:t>
            </a:r>
          </a:p>
          <a:p>
            <a:endParaRPr lang="en-GB" sz="1600" dirty="0"/>
          </a:p>
          <a:p>
            <a:pPr marL="0" indent="0">
              <a:buNone/>
            </a:pPr>
            <a:r>
              <a:rPr lang="en-GB" sz="1600" dirty="0"/>
              <a:t>Analysed Metrics:</a:t>
            </a:r>
          </a:p>
          <a:p>
            <a:pPr marL="0" indent="0">
              <a:buNone/>
            </a:pPr>
            <a:r>
              <a:rPr lang="en-GB" sz="1600" dirty="0"/>
              <a:t>Position: Deviation of spoofed path from original.</a:t>
            </a:r>
          </a:p>
          <a:p>
            <a:pPr marL="0" indent="0">
              <a:buNone/>
            </a:pPr>
            <a:r>
              <a:rPr lang="en-GB" sz="1600" dirty="0"/>
              <a:t>Velocity and Acceleration: Effects on motion dynamics.</a:t>
            </a:r>
          </a:p>
        </p:txBody>
      </p:sp>
      <p:pic>
        <p:nvPicPr>
          <p:cNvPr id="5" name="Picture 4" descr="Zigzag indicator line">
            <a:extLst>
              <a:ext uri="{FF2B5EF4-FFF2-40B4-BE49-F238E27FC236}">
                <a16:creationId xmlns:a16="http://schemas.microsoft.com/office/drawing/2014/main" id="{05DB0246-BE50-CD02-7322-DF407F415867}"/>
              </a:ext>
            </a:extLst>
          </p:cNvPr>
          <p:cNvPicPr>
            <a:picLocks noChangeAspect="1"/>
          </p:cNvPicPr>
          <p:nvPr/>
        </p:nvPicPr>
        <p:blipFill>
          <a:blip r:embed="rId2"/>
          <a:srcRect l="21315" r="2684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2" name="TextBox 1">
            <a:extLst>
              <a:ext uri="{FF2B5EF4-FFF2-40B4-BE49-F238E27FC236}">
                <a16:creationId xmlns:a16="http://schemas.microsoft.com/office/drawing/2014/main" id="{B486D07A-CFF3-CC1C-C0FE-9440245FAAD0}"/>
              </a:ext>
            </a:extLst>
          </p:cNvPr>
          <p:cNvSpPr txBox="1"/>
          <p:nvPr/>
        </p:nvSpPr>
        <p:spPr>
          <a:xfrm>
            <a:off x="595223" y="543464"/>
            <a:ext cx="5500777" cy="461665"/>
          </a:xfrm>
          <a:prstGeom prst="rect">
            <a:avLst/>
          </a:prstGeom>
          <a:noFill/>
        </p:spPr>
        <p:txBody>
          <a:bodyPr wrap="square" rtlCol="0">
            <a:spAutoFit/>
          </a:bodyPr>
          <a:lstStyle/>
          <a:p>
            <a:pPr marL="0" indent="0">
              <a:buNone/>
            </a:pPr>
            <a:r>
              <a:rPr lang="en-GB" sz="2400" b="1" dirty="0"/>
              <a:t>Key Components</a:t>
            </a:r>
          </a:p>
        </p:txBody>
      </p:sp>
      <p:sp>
        <p:nvSpPr>
          <p:cNvPr id="4" name="Slide Number Placeholder 3">
            <a:extLst>
              <a:ext uri="{FF2B5EF4-FFF2-40B4-BE49-F238E27FC236}">
                <a16:creationId xmlns:a16="http://schemas.microsoft.com/office/drawing/2014/main" id="{30C587C0-18A8-C685-C03F-77323CCC1375}"/>
              </a:ext>
            </a:extLst>
          </p:cNvPr>
          <p:cNvSpPr>
            <a:spLocks noGrp="1"/>
          </p:cNvSpPr>
          <p:nvPr>
            <p:ph type="sldNum" sz="quarter" idx="12"/>
          </p:nvPr>
        </p:nvSpPr>
        <p:spPr/>
        <p:txBody>
          <a:bodyPr/>
          <a:lstStyle/>
          <a:p>
            <a:fld id="{22810CA9-09AF-4604-AA58-A6CA2095A468}" type="slidenum">
              <a:rPr lang="en-GB" smtClean="0"/>
              <a:t>9</a:t>
            </a:fld>
            <a:endParaRPr lang="en-GB"/>
          </a:p>
        </p:txBody>
      </p:sp>
    </p:spTree>
    <p:extLst>
      <p:ext uri="{BB962C8B-B14F-4D97-AF65-F5344CB8AC3E}">
        <p14:creationId xmlns:p14="http://schemas.microsoft.com/office/powerpoint/2010/main" val="269124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3698</Words>
  <Application>Microsoft Office PowerPoint</Application>
  <PresentationFormat>Widescreen</PresentationFormat>
  <Paragraphs>288</Paragraphs>
  <Slides>28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Aptos Display</vt:lpstr>
      <vt:lpstr>Arial</vt:lpstr>
      <vt:lpstr>Office Theme</vt:lpstr>
      <vt:lpstr>Case Study: Spoofing Attack on Autonomous Vehicles.</vt:lpstr>
      <vt:lpstr>Understanding Spoofing in Autonomous Vehicles</vt:lpstr>
      <vt:lpstr>Research on Spoofing Attacks</vt:lpstr>
      <vt:lpstr>Simulation Design and Tools</vt:lpstr>
      <vt:lpstr>Key Parameters: </vt:lpstr>
      <vt:lpstr>Code Setup for All simulation</vt:lpstr>
      <vt:lpstr>A GPS live script where parameter are defined</vt:lpstr>
      <vt:lpstr>GPS Spoofing Simulation and Results</vt:lpstr>
      <vt:lpstr>PowerPoint Presentation</vt:lpstr>
      <vt:lpstr>Main script for calculation</vt:lpstr>
      <vt:lpstr>Results for GPS spoofing</vt:lpstr>
      <vt:lpstr>Time Spoofing Simulation and Results</vt:lpstr>
      <vt:lpstr>Spoofing elements: </vt:lpstr>
      <vt:lpstr>Main script for calculation</vt:lpstr>
      <vt:lpstr>Results for time spoofing</vt:lpstr>
      <vt:lpstr>Sensor Spoofing Simulation and Results</vt:lpstr>
      <vt:lpstr>Sensor Spoofing Elemets: </vt:lpstr>
      <vt:lpstr>Main script for calculation</vt:lpstr>
      <vt:lpstr>Results for sensor spoofing </vt:lpstr>
      <vt:lpstr>Comparison of Spoofing Types</vt:lpstr>
      <vt:lpstr>An  Implementation of GPS Spoofing in Real World using API</vt:lpstr>
      <vt:lpstr>PowerPoint Presentation</vt:lpstr>
      <vt:lpstr>Step-by-Step Process</vt:lpstr>
      <vt:lpstr>Demo</vt:lpstr>
      <vt:lpstr>Discussion and Insights</vt:lpstr>
      <vt:lpstr>Conclusion and Future Work</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ShihabUd Doula</dc:creator>
  <cp:lastModifiedBy>ShihabUd Doula</cp:lastModifiedBy>
  <cp:revision>11</cp:revision>
  <dcterms:created xsi:type="dcterms:W3CDTF">2024-12-12T16:31:52Z</dcterms:created>
  <dcterms:modified xsi:type="dcterms:W3CDTF">2025-01-13T03:52:48Z</dcterms:modified>
</cp:coreProperties>
</file>